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147376101" r:id="rId2"/>
    <p:sldId id="4090" r:id="rId3"/>
    <p:sldId id="2147376102" r:id="rId4"/>
    <p:sldId id="288" r:id="rId5"/>
    <p:sldId id="2147376103" r:id="rId6"/>
    <p:sldId id="2147376104" r:id="rId7"/>
    <p:sldId id="2147376106" r:id="rId8"/>
    <p:sldId id="272"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17767-9C04-DBB5-BD08-9D0F7EABDEDA}" name="Ali, Touhid" initials="AT" userId="S::Touhid.Ali@bnymellon.com::65560f49-f9e9-4ee4-9f2b-aa9ae58c0289" providerId="AD"/>
  <p188:author id="{95B2427F-DA83-4160-DFF8-5EFCB1ADBE06}" name="Just-Buddy, Tesheka R" initials="JBTR" userId="S::Tesheka.R.Just-buddy@HUD.GOV::79c075a4-f984-4a3a-bb28-1f5b4834a0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1" name="Nathan, Sarah Winston" initials="NSW" lastIdx="3" clrIdx="0">
    <p:extLst>
      <p:ext uri="{19B8F6BF-5375-455C-9EA6-DF929625EA0E}">
        <p15:presenceInfo xmlns:p15="http://schemas.microsoft.com/office/powerpoint/2012/main" userId="S::sarnathan@deloitte.com::95d9e191-7fcb-4785-b25a-1ffba58415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C6E"/>
    <a:srgbClr val="A4B339"/>
    <a:srgbClr val="B2B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D705F-A978-4F43-8B8B-D7566F7D0FC8}" v="19" dt="2023-05-03T14:02:21.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4" autoAdjust="0"/>
    <p:restoredTop sz="94660"/>
  </p:normalViewPr>
  <p:slideViewPr>
    <p:cSldViewPr snapToGrid="0">
      <p:cViewPr varScale="1">
        <p:scale>
          <a:sx n="114" d="100"/>
          <a:sy n="114" d="100"/>
        </p:scale>
        <p:origin x="1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BF672-22C5-41C4-9250-9CA8AE7D3FF5}" type="datetimeFigureOut">
              <a:rPr lang="en-US" smtClean="0"/>
              <a:t>5/11/2023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7D344-C570-400D-8215-4ED045D61F3C}" type="slidenum">
              <a:rPr lang="en-US" smtClean="0"/>
              <a:t>‹#›</a:t>
            </a:fld>
            <a:endParaRPr lang="en-US" dirty="0"/>
          </a:p>
        </p:txBody>
      </p:sp>
    </p:spTree>
    <p:extLst>
      <p:ext uri="{BB962C8B-B14F-4D97-AF65-F5344CB8AC3E}">
        <p14:creationId xmlns:p14="http://schemas.microsoft.com/office/powerpoint/2010/main" val="133931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A4AB1-9322-5946-AD39-20CF425AAF2D}" type="slidenum">
              <a:rPr lang="en-US" smtClean="0"/>
              <a:t>2</a:t>
            </a:fld>
            <a:endParaRPr lang="en-US" dirty="0"/>
          </a:p>
        </p:txBody>
      </p:sp>
    </p:spTree>
    <p:extLst>
      <p:ext uri="{BB962C8B-B14F-4D97-AF65-F5344CB8AC3E}">
        <p14:creationId xmlns:p14="http://schemas.microsoft.com/office/powerpoint/2010/main" val="182134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A4AB1-9322-5946-AD39-20CF425AAF2D}" type="slidenum">
              <a:rPr lang="en-US" smtClean="0"/>
              <a:t>3</a:t>
            </a:fld>
            <a:endParaRPr lang="en-US" dirty="0"/>
          </a:p>
        </p:txBody>
      </p:sp>
    </p:spTree>
    <p:extLst>
      <p:ext uri="{BB962C8B-B14F-4D97-AF65-F5344CB8AC3E}">
        <p14:creationId xmlns:p14="http://schemas.microsoft.com/office/powerpoint/2010/main" val="38795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A4AB1-9322-5946-AD39-20CF425AAF2D}" type="slidenum">
              <a:rPr lang="en-US" smtClean="0"/>
              <a:t>4</a:t>
            </a:fld>
            <a:endParaRPr lang="en-US" dirty="0"/>
          </a:p>
        </p:txBody>
      </p:sp>
    </p:spTree>
    <p:extLst>
      <p:ext uri="{BB962C8B-B14F-4D97-AF65-F5344CB8AC3E}">
        <p14:creationId xmlns:p14="http://schemas.microsoft.com/office/powerpoint/2010/main" val="337373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A4AB1-9322-5946-AD39-20CF425AAF2D}" type="slidenum">
              <a:rPr lang="en-US" smtClean="0"/>
              <a:t>8</a:t>
            </a:fld>
            <a:endParaRPr lang="en-US" dirty="0"/>
          </a:p>
        </p:txBody>
      </p:sp>
    </p:spTree>
    <p:extLst>
      <p:ext uri="{BB962C8B-B14F-4D97-AF65-F5344CB8AC3E}">
        <p14:creationId xmlns:p14="http://schemas.microsoft.com/office/powerpoint/2010/main" val="337044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344159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261928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370736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58A32-DF6F-43F1-B3C6-348659A576B1}"/>
              </a:ext>
            </a:extLst>
          </p:cNvPr>
          <p:cNvSpPr>
            <a:spLocks noGrp="1"/>
          </p:cNvSpPr>
          <p:nvPr>
            <p:ph idx="1"/>
          </p:nvPr>
        </p:nvSpPr>
        <p:spPr/>
        <p:txBody>
          <a:bodyPr/>
          <a:lstStyle>
            <a:lvl1pPr>
              <a:defRPr>
                <a:solidFill>
                  <a:srgbClr val="16214C"/>
                </a:solidFill>
                <a:latin typeface="Arial" panose="020B0604020202020204" pitchFamily="34" charset="0"/>
                <a:cs typeface="Arial" panose="020B0604020202020204" pitchFamily="34" charset="0"/>
              </a:defRPr>
            </a:lvl1pPr>
            <a:lvl2pPr>
              <a:defRPr>
                <a:solidFill>
                  <a:srgbClr val="16214C"/>
                </a:solidFill>
                <a:latin typeface="Arial" panose="020B0604020202020204" pitchFamily="34" charset="0"/>
                <a:cs typeface="Arial" panose="020B0604020202020204" pitchFamily="34" charset="0"/>
              </a:defRPr>
            </a:lvl2pPr>
            <a:lvl3pPr>
              <a:defRPr>
                <a:solidFill>
                  <a:srgbClr val="16214C"/>
                </a:solidFill>
                <a:latin typeface="Arial" panose="020B0604020202020204" pitchFamily="34" charset="0"/>
                <a:cs typeface="Arial" panose="020B0604020202020204" pitchFamily="34" charset="0"/>
              </a:defRPr>
            </a:lvl3pPr>
            <a:lvl4pPr>
              <a:defRPr>
                <a:solidFill>
                  <a:srgbClr val="16214C"/>
                </a:solidFill>
                <a:latin typeface="Arial" panose="020B0604020202020204" pitchFamily="34" charset="0"/>
                <a:cs typeface="Arial" panose="020B0604020202020204" pitchFamily="34" charset="0"/>
              </a:defRPr>
            </a:lvl4pPr>
            <a:lvl5pPr>
              <a:defRPr>
                <a:solidFill>
                  <a:srgbClr val="16214C"/>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9779A96-EB9F-45E0-BE2D-0E6D3B1ED608}"/>
              </a:ext>
            </a:extLst>
          </p:cNvPr>
          <p:cNvSpPr>
            <a:spLocks noGrp="1"/>
          </p:cNvSpPr>
          <p:nvPr>
            <p:ph type="sldNum" sz="quarter" idx="12"/>
          </p:nvPr>
        </p:nvSpPr>
        <p:spPr>
          <a:xfrm>
            <a:off x="8737600" y="6356359"/>
            <a:ext cx="2616200" cy="365125"/>
          </a:xfrm>
          <a:prstGeom prst="rect">
            <a:avLst/>
          </a:prstGeom>
        </p:spPr>
        <p:txBody>
          <a:bodyPr/>
          <a:lstStyle>
            <a:lvl1pPr>
              <a:defRPr/>
            </a:lvl1pPr>
          </a:lstStyle>
          <a:p>
            <a:fld id="{6D76EFB4-C616-4A64-A237-794219BC69A8}" type="slidenum">
              <a:rPr lang="en-US" smtClean="0"/>
              <a:pPr/>
              <a:t>‹#›</a:t>
            </a:fld>
            <a:endParaRPr lang="en-US" dirty="0"/>
          </a:p>
        </p:txBody>
      </p:sp>
      <p:cxnSp>
        <p:nvCxnSpPr>
          <p:cNvPr id="8" name="Straight Connector 7">
            <a:extLst>
              <a:ext uri="{FF2B5EF4-FFF2-40B4-BE49-F238E27FC236}">
                <a16:creationId xmlns:a16="http://schemas.microsoft.com/office/drawing/2014/main" id="{96D59B3B-C3F1-4BFF-BF2C-A28C6E9A5574}"/>
              </a:ext>
            </a:extLst>
          </p:cNvPr>
          <p:cNvCxnSpPr/>
          <p:nvPr userDrawn="1"/>
        </p:nvCxnSpPr>
        <p:spPr>
          <a:xfrm>
            <a:off x="474784" y="6303741"/>
            <a:ext cx="11107616"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A57E23C-810B-4F55-9626-B21495B298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088" y="6294219"/>
            <a:ext cx="2031349" cy="406217"/>
          </a:xfrm>
          <a:prstGeom prst="rect">
            <a:avLst/>
          </a:prstGeom>
        </p:spPr>
      </p:pic>
      <p:cxnSp>
        <p:nvCxnSpPr>
          <p:cNvPr id="10" name="Elbow Connector 8">
            <a:extLst>
              <a:ext uri="{FF2B5EF4-FFF2-40B4-BE49-F238E27FC236}">
                <a16:creationId xmlns:a16="http://schemas.microsoft.com/office/drawing/2014/main" id="{24DD2894-27BD-43DE-B6C5-95CDB1240134}"/>
              </a:ext>
            </a:extLst>
          </p:cNvPr>
          <p:cNvCxnSpPr/>
          <p:nvPr userDrawn="1"/>
        </p:nvCxnSpPr>
        <p:spPr>
          <a:xfrm>
            <a:off x="-53788" y="284973"/>
            <a:ext cx="9897035" cy="441168"/>
          </a:xfrm>
          <a:prstGeom prst="bentConnector3">
            <a:avLst>
              <a:gd name="adj1" fmla="val 4167"/>
            </a:avLst>
          </a:prstGeom>
          <a:ln w="19050" cap="rnd">
            <a:solidFill>
              <a:srgbClr val="A4B339"/>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Text Placeholder 9">
            <a:extLst>
              <a:ext uri="{FF2B5EF4-FFF2-40B4-BE49-F238E27FC236}">
                <a16:creationId xmlns:a16="http://schemas.microsoft.com/office/drawing/2014/main" id="{C05BEF2D-2A1F-4BBF-9364-B1A849DA3697}"/>
              </a:ext>
            </a:extLst>
          </p:cNvPr>
          <p:cNvSpPr>
            <a:spLocks noGrp="1"/>
          </p:cNvSpPr>
          <p:nvPr>
            <p:ph type="body" sz="quarter" idx="10" hasCustomPrompt="1"/>
          </p:nvPr>
        </p:nvSpPr>
        <p:spPr>
          <a:xfrm>
            <a:off x="474783" y="274978"/>
            <a:ext cx="9829424" cy="441168"/>
          </a:xfrm>
          <a:prstGeom prst="rect">
            <a:avLst/>
          </a:prstGeom>
        </p:spPr>
        <p:txBody>
          <a:bodyPr/>
          <a:lstStyle>
            <a:lvl1pPr marL="0" indent="0" algn="l">
              <a:buNone/>
              <a:defRPr sz="2200" cap="all" baseline="0">
                <a:solidFill>
                  <a:srgbClr val="A4B339"/>
                </a:solidFill>
                <a:latin typeface="Arial" panose="020B0604020202020204" pitchFamily="34" charset="0"/>
                <a:cs typeface="Arial" panose="020B0604020202020204" pitchFamily="34" charset="0"/>
              </a:defRPr>
            </a:lvl1pPr>
            <a:lvl2pPr>
              <a:defRPr sz="4000"/>
            </a:lvl2pPr>
            <a:lvl3pPr>
              <a:defRPr sz="4000"/>
            </a:lvl3pPr>
            <a:lvl4pPr>
              <a:defRPr sz="4000"/>
            </a:lvl4pPr>
            <a:lvl5pPr>
              <a:defRPr sz="4000"/>
            </a:lvl5pPr>
          </a:lstStyle>
          <a:p>
            <a:pPr lvl="0"/>
            <a:r>
              <a:rPr lang="en-US" dirty="0"/>
              <a:t>Slide title </a:t>
            </a:r>
            <a:r>
              <a:rPr lang="mr-IN" dirty="0"/>
              <a:t>–</a:t>
            </a:r>
            <a:r>
              <a:rPr lang="en-US" dirty="0"/>
              <a:t> TYPOGRAPHY NOTES IN MASTER</a:t>
            </a:r>
          </a:p>
        </p:txBody>
      </p:sp>
    </p:spTree>
    <p:extLst>
      <p:ext uri="{BB962C8B-B14F-4D97-AF65-F5344CB8AC3E}">
        <p14:creationId xmlns:p14="http://schemas.microsoft.com/office/powerpoint/2010/main" val="863591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58A32-DF6F-43F1-B3C6-348659A576B1}"/>
              </a:ext>
            </a:extLst>
          </p:cNvPr>
          <p:cNvSpPr>
            <a:spLocks noGrp="1"/>
          </p:cNvSpPr>
          <p:nvPr>
            <p:ph idx="1"/>
          </p:nvPr>
        </p:nvSpPr>
        <p:spPr/>
        <p:txBody>
          <a:bodyPr/>
          <a:lstStyle>
            <a:lvl1pPr>
              <a:defRPr>
                <a:solidFill>
                  <a:srgbClr val="16214C"/>
                </a:solidFill>
                <a:latin typeface="Arial" panose="020B0604020202020204" pitchFamily="34" charset="0"/>
                <a:cs typeface="Arial" panose="020B0604020202020204" pitchFamily="34" charset="0"/>
              </a:defRPr>
            </a:lvl1pPr>
            <a:lvl2pPr>
              <a:defRPr>
                <a:solidFill>
                  <a:srgbClr val="16214C"/>
                </a:solidFill>
                <a:latin typeface="Arial" panose="020B0604020202020204" pitchFamily="34" charset="0"/>
                <a:cs typeface="Arial" panose="020B0604020202020204" pitchFamily="34" charset="0"/>
              </a:defRPr>
            </a:lvl2pPr>
            <a:lvl3pPr>
              <a:defRPr>
                <a:solidFill>
                  <a:srgbClr val="16214C"/>
                </a:solidFill>
                <a:latin typeface="Arial" panose="020B0604020202020204" pitchFamily="34" charset="0"/>
                <a:cs typeface="Arial" panose="020B0604020202020204" pitchFamily="34" charset="0"/>
              </a:defRPr>
            </a:lvl3pPr>
            <a:lvl4pPr>
              <a:defRPr>
                <a:solidFill>
                  <a:srgbClr val="16214C"/>
                </a:solidFill>
                <a:latin typeface="Arial" panose="020B0604020202020204" pitchFamily="34" charset="0"/>
                <a:cs typeface="Arial" panose="020B0604020202020204" pitchFamily="34" charset="0"/>
              </a:defRPr>
            </a:lvl4pPr>
            <a:lvl5pPr>
              <a:defRPr>
                <a:solidFill>
                  <a:srgbClr val="16214C"/>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9779A96-EB9F-45E0-BE2D-0E6D3B1ED608}"/>
              </a:ext>
            </a:extLst>
          </p:cNvPr>
          <p:cNvSpPr>
            <a:spLocks noGrp="1"/>
          </p:cNvSpPr>
          <p:nvPr>
            <p:ph type="sldNum" sz="quarter" idx="12"/>
          </p:nvPr>
        </p:nvSpPr>
        <p:spPr>
          <a:xfrm>
            <a:off x="8737600" y="6356359"/>
            <a:ext cx="2616200" cy="365125"/>
          </a:xfrm>
          <a:prstGeom prst="rect">
            <a:avLst/>
          </a:prstGeom>
        </p:spPr>
        <p:txBody>
          <a:bodyPr/>
          <a:lstStyle>
            <a:lvl1pPr>
              <a:defRPr/>
            </a:lvl1pPr>
          </a:lstStyle>
          <a:p>
            <a:fld id="{6D76EFB4-C616-4A64-A237-794219BC69A8}" type="slidenum">
              <a:rPr lang="en-US" smtClean="0"/>
              <a:pPr/>
              <a:t>‹#›</a:t>
            </a:fld>
            <a:endParaRPr lang="en-US" dirty="0"/>
          </a:p>
        </p:txBody>
      </p:sp>
      <p:cxnSp>
        <p:nvCxnSpPr>
          <p:cNvPr id="8" name="Straight Connector 7">
            <a:extLst>
              <a:ext uri="{FF2B5EF4-FFF2-40B4-BE49-F238E27FC236}">
                <a16:creationId xmlns:a16="http://schemas.microsoft.com/office/drawing/2014/main" id="{96D59B3B-C3F1-4BFF-BF2C-A28C6E9A5574}"/>
              </a:ext>
            </a:extLst>
          </p:cNvPr>
          <p:cNvCxnSpPr/>
          <p:nvPr userDrawn="1"/>
        </p:nvCxnSpPr>
        <p:spPr>
          <a:xfrm>
            <a:off x="474784" y="6303741"/>
            <a:ext cx="11107616"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A57E23C-810B-4F55-9626-B21495B298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088" y="6294219"/>
            <a:ext cx="2031349" cy="406217"/>
          </a:xfrm>
          <a:prstGeom prst="rect">
            <a:avLst/>
          </a:prstGeom>
        </p:spPr>
      </p:pic>
      <p:cxnSp>
        <p:nvCxnSpPr>
          <p:cNvPr id="10" name="Elbow Connector 8">
            <a:extLst>
              <a:ext uri="{FF2B5EF4-FFF2-40B4-BE49-F238E27FC236}">
                <a16:creationId xmlns:a16="http://schemas.microsoft.com/office/drawing/2014/main" id="{24DD2894-27BD-43DE-B6C5-95CDB1240134}"/>
              </a:ext>
            </a:extLst>
          </p:cNvPr>
          <p:cNvCxnSpPr/>
          <p:nvPr userDrawn="1"/>
        </p:nvCxnSpPr>
        <p:spPr>
          <a:xfrm>
            <a:off x="-53788" y="284973"/>
            <a:ext cx="9897035" cy="441168"/>
          </a:xfrm>
          <a:prstGeom prst="bentConnector3">
            <a:avLst>
              <a:gd name="adj1" fmla="val 4167"/>
            </a:avLst>
          </a:prstGeom>
          <a:ln w="19050" cap="rnd">
            <a:solidFill>
              <a:srgbClr val="A4B339"/>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Text Placeholder 9">
            <a:extLst>
              <a:ext uri="{FF2B5EF4-FFF2-40B4-BE49-F238E27FC236}">
                <a16:creationId xmlns:a16="http://schemas.microsoft.com/office/drawing/2014/main" id="{C05BEF2D-2A1F-4BBF-9364-B1A849DA3697}"/>
              </a:ext>
            </a:extLst>
          </p:cNvPr>
          <p:cNvSpPr>
            <a:spLocks noGrp="1"/>
          </p:cNvSpPr>
          <p:nvPr>
            <p:ph type="body" sz="quarter" idx="10" hasCustomPrompt="1"/>
          </p:nvPr>
        </p:nvSpPr>
        <p:spPr>
          <a:xfrm>
            <a:off x="474783" y="274978"/>
            <a:ext cx="9829424" cy="441168"/>
          </a:xfrm>
          <a:prstGeom prst="rect">
            <a:avLst/>
          </a:prstGeom>
        </p:spPr>
        <p:txBody>
          <a:bodyPr/>
          <a:lstStyle>
            <a:lvl1pPr marL="0" indent="0" algn="l">
              <a:buNone/>
              <a:defRPr sz="2200" cap="all" baseline="0">
                <a:solidFill>
                  <a:srgbClr val="A4B339"/>
                </a:solidFill>
                <a:latin typeface="Arial" panose="020B0604020202020204" pitchFamily="34" charset="0"/>
                <a:cs typeface="Arial" panose="020B0604020202020204" pitchFamily="34" charset="0"/>
              </a:defRPr>
            </a:lvl1pPr>
            <a:lvl2pPr>
              <a:defRPr sz="4000"/>
            </a:lvl2pPr>
            <a:lvl3pPr>
              <a:defRPr sz="4000"/>
            </a:lvl3pPr>
            <a:lvl4pPr>
              <a:defRPr sz="4000"/>
            </a:lvl4pPr>
            <a:lvl5pPr>
              <a:defRPr sz="4000"/>
            </a:lvl5pPr>
          </a:lstStyle>
          <a:p>
            <a:pPr lvl="0"/>
            <a:r>
              <a:rPr lang="en-US" dirty="0"/>
              <a:t>Slide title </a:t>
            </a:r>
            <a:r>
              <a:rPr lang="mr-IN" dirty="0"/>
              <a:t>–</a:t>
            </a:r>
            <a:r>
              <a:rPr lang="en-US" dirty="0"/>
              <a:t> TYPOGRAPHY NOTES IN MASTER</a:t>
            </a:r>
          </a:p>
        </p:txBody>
      </p:sp>
    </p:spTree>
    <p:extLst>
      <p:ext uri="{BB962C8B-B14F-4D97-AF65-F5344CB8AC3E}">
        <p14:creationId xmlns:p14="http://schemas.microsoft.com/office/powerpoint/2010/main" val="372723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58A32-DF6F-43F1-B3C6-348659A576B1}"/>
              </a:ext>
            </a:extLst>
          </p:cNvPr>
          <p:cNvSpPr>
            <a:spLocks noGrp="1"/>
          </p:cNvSpPr>
          <p:nvPr>
            <p:ph idx="1"/>
          </p:nvPr>
        </p:nvSpPr>
        <p:spPr/>
        <p:txBody>
          <a:bodyPr/>
          <a:lstStyle>
            <a:lvl1pPr>
              <a:defRPr>
                <a:solidFill>
                  <a:srgbClr val="16214C"/>
                </a:solidFill>
                <a:latin typeface="Arial" panose="020B0604020202020204" pitchFamily="34" charset="0"/>
                <a:cs typeface="Arial" panose="020B0604020202020204" pitchFamily="34" charset="0"/>
              </a:defRPr>
            </a:lvl1pPr>
            <a:lvl2pPr>
              <a:defRPr>
                <a:solidFill>
                  <a:srgbClr val="16214C"/>
                </a:solidFill>
                <a:latin typeface="Arial" panose="020B0604020202020204" pitchFamily="34" charset="0"/>
                <a:cs typeface="Arial" panose="020B0604020202020204" pitchFamily="34" charset="0"/>
              </a:defRPr>
            </a:lvl2pPr>
            <a:lvl3pPr>
              <a:defRPr>
                <a:solidFill>
                  <a:srgbClr val="16214C"/>
                </a:solidFill>
                <a:latin typeface="Arial" panose="020B0604020202020204" pitchFamily="34" charset="0"/>
                <a:cs typeface="Arial" panose="020B0604020202020204" pitchFamily="34" charset="0"/>
              </a:defRPr>
            </a:lvl3pPr>
            <a:lvl4pPr>
              <a:defRPr>
                <a:solidFill>
                  <a:srgbClr val="16214C"/>
                </a:solidFill>
                <a:latin typeface="Arial" panose="020B0604020202020204" pitchFamily="34" charset="0"/>
                <a:cs typeface="Arial" panose="020B0604020202020204" pitchFamily="34" charset="0"/>
              </a:defRPr>
            </a:lvl4pPr>
            <a:lvl5pPr>
              <a:defRPr>
                <a:solidFill>
                  <a:srgbClr val="16214C"/>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9779A96-EB9F-45E0-BE2D-0E6D3B1ED608}"/>
              </a:ext>
            </a:extLst>
          </p:cNvPr>
          <p:cNvSpPr>
            <a:spLocks noGrp="1"/>
          </p:cNvSpPr>
          <p:nvPr>
            <p:ph type="sldNum" sz="quarter" idx="12"/>
          </p:nvPr>
        </p:nvSpPr>
        <p:spPr>
          <a:xfrm>
            <a:off x="8737600" y="6356359"/>
            <a:ext cx="2616200" cy="365125"/>
          </a:xfrm>
          <a:prstGeom prst="rect">
            <a:avLst/>
          </a:prstGeom>
        </p:spPr>
        <p:txBody>
          <a:bodyPr/>
          <a:lstStyle>
            <a:lvl1pPr>
              <a:defRPr/>
            </a:lvl1pPr>
          </a:lstStyle>
          <a:p>
            <a:fld id="{6D76EFB4-C616-4A64-A237-794219BC69A8}" type="slidenum">
              <a:rPr lang="en-US" smtClean="0"/>
              <a:pPr/>
              <a:t>‹#›</a:t>
            </a:fld>
            <a:endParaRPr lang="en-US" dirty="0"/>
          </a:p>
        </p:txBody>
      </p:sp>
      <p:cxnSp>
        <p:nvCxnSpPr>
          <p:cNvPr id="8" name="Straight Connector 7">
            <a:extLst>
              <a:ext uri="{FF2B5EF4-FFF2-40B4-BE49-F238E27FC236}">
                <a16:creationId xmlns:a16="http://schemas.microsoft.com/office/drawing/2014/main" id="{96D59B3B-C3F1-4BFF-BF2C-A28C6E9A5574}"/>
              </a:ext>
            </a:extLst>
          </p:cNvPr>
          <p:cNvCxnSpPr/>
          <p:nvPr userDrawn="1"/>
        </p:nvCxnSpPr>
        <p:spPr>
          <a:xfrm>
            <a:off x="474784" y="6303741"/>
            <a:ext cx="11107616"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A57E23C-810B-4F55-9626-B21495B298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088" y="6294219"/>
            <a:ext cx="2031349" cy="406217"/>
          </a:xfrm>
          <a:prstGeom prst="rect">
            <a:avLst/>
          </a:prstGeom>
        </p:spPr>
      </p:pic>
      <p:cxnSp>
        <p:nvCxnSpPr>
          <p:cNvPr id="10" name="Elbow Connector 8">
            <a:extLst>
              <a:ext uri="{FF2B5EF4-FFF2-40B4-BE49-F238E27FC236}">
                <a16:creationId xmlns:a16="http://schemas.microsoft.com/office/drawing/2014/main" id="{24DD2894-27BD-43DE-B6C5-95CDB1240134}"/>
              </a:ext>
            </a:extLst>
          </p:cNvPr>
          <p:cNvCxnSpPr/>
          <p:nvPr userDrawn="1"/>
        </p:nvCxnSpPr>
        <p:spPr>
          <a:xfrm>
            <a:off x="-53788" y="284973"/>
            <a:ext cx="9897035" cy="441168"/>
          </a:xfrm>
          <a:prstGeom prst="bentConnector3">
            <a:avLst>
              <a:gd name="adj1" fmla="val 4167"/>
            </a:avLst>
          </a:prstGeom>
          <a:ln w="19050" cap="rnd">
            <a:solidFill>
              <a:srgbClr val="A4B339"/>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Text Placeholder 9">
            <a:extLst>
              <a:ext uri="{FF2B5EF4-FFF2-40B4-BE49-F238E27FC236}">
                <a16:creationId xmlns:a16="http://schemas.microsoft.com/office/drawing/2014/main" id="{C05BEF2D-2A1F-4BBF-9364-B1A849DA3697}"/>
              </a:ext>
            </a:extLst>
          </p:cNvPr>
          <p:cNvSpPr>
            <a:spLocks noGrp="1"/>
          </p:cNvSpPr>
          <p:nvPr>
            <p:ph type="body" sz="quarter" idx="10" hasCustomPrompt="1"/>
          </p:nvPr>
        </p:nvSpPr>
        <p:spPr>
          <a:xfrm>
            <a:off x="474783" y="274978"/>
            <a:ext cx="9829424" cy="441168"/>
          </a:xfrm>
          <a:prstGeom prst="rect">
            <a:avLst/>
          </a:prstGeom>
        </p:spPr>
        <p:txBody>
          <a:bodyPr/>
          <a:lstStyle>
            <a:lvl1pPr marL="0" indent="0" algn="l">
              <a:buNone/>
              <a:defRPr sz="2200" cap="all" baseline="0">
                <a:solidFill>
                  <a:srgbClr val="A4B339"/>
                </a:solidFill>
                <a:latin typeface="Arial" panose="020B0604020202020204" pitchFamily="34" charset="0"/>
                <a:cs typeface="Arial" panose="020B0604020202020204" pitchFamily="34" charset="0"/>
              </a:defRPr>
            </a:lvl1pPr>
            <a:lvl2pPr>
              <a:defRPr sz="4000"/>
            </a:lvl2pPr>
            <a:lvl3pPr>
              <a:defRPr sz="4000"/>
            </a:lvl3pPr>
            <a:lvl4pPr>
              <a:defRPr sz="4000"/>
            </a:lvl4pPr>
            <a:lvl5pPr>
              <a:defRPr sz="4000"/>
            </a:lvl5pPr>
          </a:lstStyle>
          <a:p>
            <a:pPr lvl="0"/>
            <a:r>
              <a:rPr lang="en-US" dirty="0"/>
              <a:t>Slide title </a:t>
            </a:r>
            <a:r>
              <a:rPr lang="mr-IN" dirty="0"/>
              <a:t>–</a:t>
            </a:r>
            <a:r>
              <a:rPr lang="en-US" dirty="0"/>
              <a:t> TYPOGRAPHY NOTES IN MASTER</a:t>
            </a:r>
          </a:p>
        </p:txBody>
      </p:sp>
    </p:spTree>
    <p:extLst>
      <p:ext uri="{BB962C8B-B14F-4D97-AF65-F5344CB8AC3E}">
        <p14:creationId xmlns:p14="http://schemas.microsoft.com/office/powerpoint/2010/main" val="108935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C07B-66E1-4E7E-BFEA-CED4D6ADCFBE}"/>
              </a:ext>
            </a:extLst>
          </p:cNvPr>
          <p:cNvSpPr>
            <a:spLocks noGrp="1"/>
          </p:cNvSpPr>
          <p:nvPr>
            <p:ph type="title"/>
          </p:nvPr>
        </p:nvSpPr>
        <p:spPr>
          <a:xfrm>
            <a:off x="831851" y="1709739"/>
            <a:ext cx="10515600" cy="2852737"/>
          </a:xfrm>
        </p:spPr>
        <p:txBody>
          <a:bodyPr anchor="b"/>
          <a:lstStyle>
            <a:lvl1pPr>
              <a:defRPr sz="6000">
                <a:solidFill>
                  <a:srgbClr val="16214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6E0D1AB-E095-4D92-BC96-0613F4999E71}"/>
              </a:ext>
            </a:extLst>
          </p:cNvPr>
          <p:cNvSpPr>
            <a:spLocks noGrp="1"/>
          </p:cNvSpPr>
          <p:nvPr>
            <p:ph type="body" idx="1"/>
          </p:nvPr>
        </p:nvSpPr>
        <p:spPr>
          <a:xfrm>
            <a:off x="831851" y="4589464"/>
            <a:ext cx="10515600" cy="1500187"/>
          </a:xfrm>
        </p:spPr>
        <p:txBody>
          <a:bodyPr/>
          <a:lstStyle>
            <a:lvl1pPr marL="0" indent="0">
              <a:buNone/>
              <a:defRPr sz="2400">
                <a:solidFill>
                  <a:srgbClr val="16214C"/>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FF5A1C6B-EAFA-4DBA-B1E9-E9104D6C17A8}"/>
              </a:ext>
            </a:extLst>
          </p:cNvPr>
          <p:cNvSpPr>
            <a:spLocks noGrp="1"/>
          </p:cNvSpPr>
          <p:nvPr>
            <p:ph type="sldNum" sz="quarter" idx="12"/>
          </p:nvPr>
        </p:nvSpPr>
        <p:spPr>
          <a:xfrm>
            <a:off x="8737600" y="6356359"/>
            <a:ext cx="2616200" cy="365125"/>
          </a:xfrm>
          <a:prstGeom prst="rect">
            <a:avLst/>
          </a:prstGeom>
        </p:spPr>
        <p:txBody>
          <a:bodyPr/>
          <a:lstStyle>
            <a:lvl1pPr>
              <a:defRPr/>
            </a:lvl1pPr>
          </a:lstStyle>
          <a:p>
            <a:fld id="{1B452A0E-2A21-405D-BB37-354C7371C740}" type="slidenum">
              <a:rPr lang="en-US" smtClean="0"/>
              <a:pPr/>
              <a:t>‹#›</a:t>
            </a:fld>
            <a:endParaRPr lang="en-US" dirty="0"/>
          </a:p>
        </p:txBody>
      </p:sp>
      <p:cxnSp>
        <p:nvCxnSpPr>
          <p:cNvPr id="8" name="Straight Connector 7">
            <a:extLst>
              <a:ext uri="{FF2B5EF4-FFF2-40B4-BE49-F238E27FC236}">
                <a16:creationId xmlns:a16="http://schemas.microsoft.com/office/drawing/2014/main" id="{0051BCB5-15CB-43A6-9D23-E2B7CAD0083B}"/>
              </a:ext>
            </a:extLst>
          </p:cNvPr>
          <p:cNvCxnSpPr/>
          <p:nvPr userDrawn="1"/>
        </p:nvCxnSpPr>
        <p:spPr>
          <a:xfrm>
            <a:off x="474784" y="6303741"/>
            <a:ext cx="11107616"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2C62475-B90F-4493-941B-FBFD947F3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088" y="6294219"/>
            <a:ext cx="2031349" cy="406217"/>
          </a:xfrm>
          <a:prstGeom prst="rect">
            <a:avLst/>
          </a:prstGeom>
        </p:spPr>
      </p:pic>
      <p:cxnSp>
        <p:nvCxnSpPr>
          <p:cNvPr id="10" name="Elbow Connector 8">
            <a:extLst>
              <a:ext uri="{FF2B5EF4-FFF2-40B4-BE49-F238E27FC236}">
                <a16:creationId xmlns:a16="http://schemas.microsoft.com/office/drawing/2014/main" id="{810DFBB1-BA85-48BA-B0DD-A70E90898FC7}"/>
              </a:ext>
            </a:extLst>
          </p:cNvPr>
          <p:cNvCxnSpPr/>
          <p:nvPr userDrawn="1"/>
        </p:nvCxnSpPr>
        <p:spPr>
          <a:xfrm>
            <a:off x="-53788" y="284973"/>
            <a:ext cx="9897035" cy="441168"/>
          </a:xfrm>
          <a:prstGeom prst="bentConnector3">
            <a:avLst>
              <a:gd name="adj1" fmla="val 4167"/>
            </a:avLst>
          </a:prstGeom>
          <a:ln w="19050" cap="rnd">
            <a:solidFill>
              <a:srgbClr val="A4B339"/>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Text Placeholder 9">
            <a:extLst>
              <a:ext uri="{FF2B5EF4-FFF2-40B4-BE49-F238E27FC236}">
                <a16:creationId xmlns:a16="http://schemas.microsoft.com/office/drawing/2014/main" id="{3E764A37-BB89-4121-A40C-55D6C95DE7A2}"/>
              </a:ext>
            </a:extLst>
          </p:cNvPr>
          <p:cNvSpPr>
            <a:spLocks noGrp="1"/>
          </p:cNvSpPr>
          <p:nvPr>
            <p:ph type="body" sz="quarter" idx="10" hasCustomPrompt="1"/>
          </p:nvPr>
        </p:nvSpPr>
        <p:spPr>
          <a:xfrm>
            <a:off x="474783" y="274978"/>
            <a:ext cx="9829424" cy="441168"/>
          </a:xfrm>
          <a:prstGeom prst="rect">
            <a:avLst/>
          </a:prstGeom>
        </p:spPr>
        <p:txBody>
          <a:bodyPr/>
          <a:lstStyle>
            <a:lvl1pPr marL="0" indent="0" algn="l">
              <a:buNone/>
              <a:defRPr sz="2200" cap="all" baseline="0">
                <a:solidFill>
                  <a:srgbClr val="A4B339"/>
                </a:solidFill>
                <a:latin typeface="Arial" panose="020B0604020202020204" pitchFamily="34" charset="0"/>
                <a:cs typeface="Arial" panose="020B0604020202020204" pitchFamily="34" charset="0"/>
              </a:defRPr>
            </a:lvl1pPr>
            <a:lvl2pPr>
              <a:defRPr sz="4000"/>
            </a:lvl2pPr>
            <a:lvl3pPr>
              <a:defRPr sz="4000"/>
            </a:lvl3pPr>
            <a:lvl4pPr>
              <a:defRPr sz="4000"/>
            </a:lvl4pPr>
            <a:lvl5pPr>
              <a:defRPr sz="4000"/>
            </a:lvl5pPr>
          </a:lstStyle>
          <a:p>
            <a:r>
              <a:rPr lang="en-US" sz="2200" b="0" i="0" dirty="0">
                <a:solidFill>
                  <a:srgbClr val="A4B339"/>
                </a:solidFill>
                <a:latin typeface="Arial" charset="0"/>
                <a:ea typeface="Arial" charset="0"/>
                <a:cs typeface="Arial" charset="0"/>
              </a:rPr>
              <a:t>LOREM IPSUM </a:t>
            </a:r>
            <a:r>
              <a:rPr lang="en-US" sz="2200" b="0" i="0" dirty="0" err="1">
                <a:solidFill>
                  <a:srgbClr val="A4B339"/>
                </a:solidFill>
                <a:latin typeface="Arial" charset="0"/>
                <a:ea typeface="Arial" charset="0"/>
                <a:cs typeface="Arial" charset="0"/>
              </a:rPr>
              <a:t>LoreM</a:t>
            </a:r>
            <a:r>
              <a:rPr lang="en-US" sz="2200" b="0" i="0" dirty="0">
                <a:solidFill>
                  <a:srgbClr val="A4B339"/>
                </a:solidFill>
                <a:latin typeface="Arial" charset="0"/>
                <a:ea typeface="Arial" charset="0"/>
                <a:cs typeface="Arial" charset="0"/>
              </a:rPr>
              <a:t> IPSUM</a:t>
            </a:r>
            <a:endParaRPr lang="en-US" sz="2200" i="0" dirty="0">
              <a:solidFill>
                <a:srgbClr val="16214C"/>
              </a:solidFill>
              <a:latin typeface="Arial Black" charset="0"/>
              <a:ea typeface="Arial Black" charset="0"/>
              <a:cs typeface="Arial Black" charset="0"/>
            </a:endParaRPr>
          </a:p>
        </p:txBody>
      </p:sp>
    </p:spTree>
    <p:extLst>
      <p:ext uri="{BB962C8B-B14F-4D97-AF65-F5344CB8AC3E}">
        <p14:creationId xmlns:p14="http://schemas.microsoft.com/office/powerpoint/2010/main" val="7209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471306" y="2690929"/>
            <a:ext cx="5243189" cy="1034049"/>
          </a:xfrm>
          <a:prstGeom prst="rect">
            <a:avLst/>
          </a:prstGeom>
        </p:spPr>
        <p:txBody>
          <a:bodyPr>
            <a:normAutofit/>
          </a:bodyPr>
          <a:lstStyle>
            <a:lvl1pPr marL="0" indent="0" algn="l">
              <a:buNone/>
              <a:defRPr sz="2800" b="1" spc="-150">
                <a:solidFill>
                  <a:srgbClr val="16214C"/>
                </a:solidFill>
                <a:latin typeface="Arial" panose="020B0604020202020204" pitchFamily="34" charset="0"/>
                <a:cs typeface="Arial" panose="020B0604020202020204" pitchFamily="34" charset="0"/>
              </a:defRPr>
            </a:lvl1pPr>
            <a:lvl2pPr>
              <a:defRPr sz="4000"/>
            </a:lvl2pPr>
            <a:lvl3pPr>
              <a:defRPr sz="4000"/>
            </a:lvl3pPr>
            <a:lvl4pPr>
              <a:defRPr sz="4000"/>
            </a:lvl4pPr>
            <a:lvl5pPr>
              <a:defRPr sz="4000"/>
            </a:lvl5pPr>
          </a:lstStyle>
          <a:p>
            <a:pPr lvl="0"/>
            <a:r>
              <a:rPr lang="en-US"/>
              <a:t>Click to Edit Master Title</a:t>
            </a:r>
          </a:p>
        </p:txBody>
      </p:sp>
      <p:sp>
        <p:nvSpPr>
          <p:cNvPr id="12" name="Rectangle 11"/>
          <p:cNvSpPr/>
          <p:nvPr userDrawn="1"/>
        </p:nvSpPr>
        <p:spPr>
          <a:xfrm>
            <a:off x="5076455" y="2421388"/>
            <a:ext cx="789701" cy="60960"/>
          </a:xfrm>
          <a:prstGeom prst="rect">
            <a:avLst/>
          </a:prstGeom>
          <a:solidFill>
            <a:srgbClr val="A4B33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1"/>
          </p:nvPr>
        </p:nvSpPr>
        <p:spPr/>
        <p:txBody>
          <a:bodyPr/>
          <a:lstStyle/>
          <a:p>
            <a:fld id="{788116D7-1B39-4892-B8D9-2ACD1C229A01}" type="slidenum">
              <a:rPr lang="en-US" smtClean="0"/>
              <a:t>‹#›</a:t>
            </a:fld>
            <a:endParaRPr lang="en-US"/>
          </a:p>
        </p:txBody>
      </p:sp>
      <p:sp>
        <p:nvSpPr>
          <p:cNvPr id="9" name="Subtitle 2"/>
          <p:cNvSpPr>
            <a:spLocks noGrp="1"/>
          </p:cNvSpPr>
          <p:nvPr>
            <p:ph type="subTitle" idx="1"/>
          </p:nvPr>
        </p:nvSpPr>
        <p:spPr>
          <a:xfrm>
            <a:off x="5494006" y="3771245"/>
            <a:ext cx="5220489" cy="265935"/>
          </a:xfrm>
          <a:prstGeom prst="rect">
            <a:avLst/>
          </a:prstGeom>
        </p:spPr>
        <p:txBody>
          <a:bodyPr lIns="0" tIns="0" rIns="0" bIns="0">
            <a:noAutofit/>
          </a:bodyPr>
          <a:lstStyle>
            <a:lvl1pPr marL="0" indent="0" algn="l">
              <a:buNone/>
              <a:defRPr sz="1800" b="0" i="1">
                <a:solidFill>
                  <a:schemeClr val="bg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2" hasCustomPrompt="1"/>
          </p:nvPr>
        </p:nvSpPr>
        <p:spPr>
          <a:xfrm>
            <a:off x="5494006" y="4117801"/>
            <a:ext cx="1038340" cy="348322"/>
          </a:xfrm>
        </p:spPr>
        <p:txBody>
          <a:bodyPr/>
          <a:lstStyle>
            <a:lvl1pPr>
              <a:defRPr sz="1800">
                <a:solidFill>
                  <a:schemeClr val="bg1">
                    <a:lumMod val="50000"/>
                  </a:schemeClr>
                </a:solidFill>
              </a:defRPr>
            </a:lvl1pPr>
            <a:lvl2pPr marL="457200" indent="0">
              <a:buNone/>
              <a:defRPr/>
            </a:lvl2pPr>
            <a:lvl3pPr marL="914400" indent="0">
              <a:buNone/>
              <a:defRPr/>
            </a:lvl3pPr>
            <a:lvl4pPr marL="1371600" indent="0">
              <a:buNone/>
              <a:defRPr/>
            </a:lvl4pPr>
          </a:lstStyle>
          <a:p>
            <a:pPr lvl="0"/>
            <a:r>
              <a:rPr lang="en-US"/>
              <a:t>Date</a:t>
            </a:r>
          </a:p>
        </p:txBody>
      </p:sp>
      <p:sp>
        <p:nvSpPr>
          <p:cNvPr id="2" name="TextBox 1">
            <a:extLst>
              <a:ext uri="{FF2B5EF4-FFF2-40B4-BE49-F238E27FC236}">
                <a16:creationId xmlns:a16="http://schemas.microsoft.com/office/drawing/2014/main" id="{14E26327-3D91-4B17-AD7C-F6C7565AC9C0}"/>
              </a:ext>
            </a:extLst>
          </p:cNvPr>
          <p:cNvSpPr txBox="1"/>
          <p:nvPr userDrawn="1"/>
        </p:nvSpPr>
        <p:spPr>
          <a:xfrm>
            <a:off x="9800469" y="6286854"/>
            <a:ext cx="418716" cy="276999"/>
          </a:xfrm>
          <a:prstGeom prst="rect">
            <a:avLst/>
          </a:prstGeom>
          <a:noFill/>
        </p:spPr>
        <p:txBody>
          <a:bodyPr wrap="square" rtlCol="0">
            <a:spAutoFit/>
          </a:bodyPr>
          <a:lstStyle/>
          <a:p>
            <a:r>
              <a:rPr lang="en-US" sz="1200">
                <a:solidFill>
                  <a:srgbClr val="002060"/>
                </a:solidFill>
              </a:rPr>
              <a:t>.</a:t>
            </a:r>
          </a:p>
        </p:txBody>
      </p:sp>
    </p:spTree>
    <p:extLst>
      <p:ext uri="{BB962C8B-B14F-4D97-AF65-F5344CB8AC3E}">
        <p14:creationId xmlns:p14="http://schemas.microsoft.com/office/powerpoint/2010/main" val="179696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212623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174518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370872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208711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168498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221143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19001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BC8D80-8388-40F2-B661-1FF092012F43}" type="datetimeFigureOut">
              <a:rPr lang="en-US" smtClean="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22FC9E-A4A9-420D-9830-3BAF26F87C5E}" type="slidenum">
              <a:rPr lang="en-US" smtClean="0"/>
              <a:t>‹#›</a:t>
            </a:fld>
            <a:endParaRPr lang="en-US" dirty="0"/>
          </a:p>
        </p:txBody>
      </p:sp>
    </p:spTree>
    <p:extLst>
      <p:ext uri="{BB962C8B-B14F-4D97-AF65-F5344CB8AC3E}">
        <p14:creationId xmlns:p14="http://schemas.microsoft.com/office/powerpoint/2010/main" val="309151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C8D80-8388-40F2-B661-1FF092012F43}" type="datetimeFigureOut">
              <a:rPr lang="en-US" smtClean="0"/>
              <a:t>5/11/2023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2FC9E-A4A9-420D-9830-3BAF26F87C5E}" type="slidenum">
              <a:rPr lang="en-US" smtClean="0"/>
              <a:t>‹#›</a:t>
            </a:fld>
            <a:endParaRPr lang="en-US" dirty="0"/>
          </a:p>
        </p:txBody>
      </p:sp>
    </p:spTree>
    <p:extLst>
      <p:ext uri="{BB962C8B-B14F-4D97-AF65-F5344CB8AC3E}">
        <p14:creationId xmlns:p14="http://schemas.microsoft.com/office/powerpoint/2010/main" val="255487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5" r:id="rId13"/>
    <p:sldLayoutId id="2147483667"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hyperlink" Target="https://www.ginniemae.gov/issuers/issuer_training/pages/qrcs.aspx" TargetMode="External"/><Relationship Id="rId3" Type="http://schemas.openxmlformats.org/officeDocument/2006/relationships/image" Target="../media/image13.svg"/><Relationship Id="rId7" Type="http://schemas.openxmlformats.org/officeDocument/2006/relationships/hyperlink" Target="https://www.ginniemae.gov/issuers/issuer_training/Tools%20and%20Resources/sfpdm_user_manual.pdf" TargetMode="External"/><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mailto:ginniemae1@bnymellon.com" TargetMode="External"/><Relationship Id="rId9" Type="http://schemas.openxmlformats.org/officeDocument/2006/relationships/hyperlink" Target="https://www.ginniemae.gov/issuers/program_guidelines/MBSGuideLib/Chapter_26.pdf#search=M%20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48169" y="2457974"/>
            <a:ext cx="5645791" cy="1409351"/>
          </a:xfrm>
        </p:spPr>
        <p:txBody>
          <a:bodyPr>
            <a:normAutofit/>
          </a:bodyPr>
          <a:lstStyle/>
          <a:p>
            <a:pPr defTabSz="457189">
              <a:lnSpc>
                <a:spcPct val="100000"/>
              </a:lnSpc>
              <a:spcBef>
                <a:spcPts val="0"/>
              </a:spcBef>
            </a:pPr>
            <a:r>
              <a:rPr lang="en-US" sz="2400" spc="-151" dirty="0">
                <a:latin typeface="Arial"/>
                <a:cs typeface="Arial"/>
              </a:rPr>
              <a:t>Issuing Adjustable Rate Mortgage (ARM) </a:t>
            </a:r>
          </a:p>
          <a:p>
            <a:pPr defTabSz="457189">
              <a:lnSpc>
                <a:spcPct val="100000"/>
              </a:lnSpc>
              <a:spcBef>
                <a:spcPts val="0"/>
              </a:spcBef>
            </a:pPr>
            <a:r>
              <a:rPr lang="en-US" sz="2400" spc="-151" dirty="0">
                <a:latin typeface="Arial"/>
                <a:cs typeface="Arial"/>
              </a:rPr>
              <a:t>Pool Types</a:t>
            </a:r>
          </a:p>
          <a:p>
            <a:r>
              <a:rPr lang="en-US" sz="2000" b="0" dirty="0">
                <a:latin typeface="Arial"/>
                <a:cs typeface="Arial"/>
              </a:rPr>
              <a:t>In SFPDM</a:t>
            </a:r>
            <a:endParaRPr lang="en-US" sz="2000" b="0" i="0" dirty="0">
              <a:latin typeface="Arial"/>
              <a:cs typeface="Arial"/>
            </a:endParaRPr>
          </a:p>
        </p:txBody>
      </p:sp>
      <p:sp>
        <p:nvSpPr>
          <p:cNvPr id="4" name="Subtitle 3"/>
          <p:cNvSpPr>
            <a:spLocks noGrp="1"/>
          </p:cNvSpPr>
          <p:nvPr>
            <p:ph type="subTitle" idx="1"/>
          </p:nvPr>
        </p:nvSpPr>
        <p:spPr>
          <a:xfrm>
            <a:off x="4961214" y="3867325"/>
            <a:ext cx="3915367" cy="265935"/>
          </a:xfrm>
        </p:spPr>
        <p:txBody>
          <a:bodyPr/>
          <a:lstStyle/>
          <a:p>
            <a:r>
              <a:rPr lang="en-US" dirty="0"/>
              <a:t>May 2023</a:t>
            </a:r>
          </a:p>
        </p:txBody>
      </p:sp>
    </p:spTree>
    <p:extLst>
      <p:ext uri="{BB962C8B-B14F-4D97-AF65-F5344CB8AC3E}">
        <p14:creationId xmlns:p14="http://schemas.microsoft.com/office/powerpoint/2010/main" val="335346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EA3C68-DE68-4F21-8149-AA318F716E37}"/>
              </a:ext>
            </a:extLst>
          </p:cNvPr>
          <p:cNvSpPr>
            <a:spLocks noGrp="1"/>
          </p:cNvSpPr>
          <p:nvPr>
            <p:ph type="body" sz="quarter" idx="10"/>
          </p:nvPr>
        </p:nvSpPr>
        <p:spPr>
          <a:xfrm>
            <a:off x="375772" y="340922"/>
            <a:ext cx="7627825" cy="310094"/>
          </a:xfrm>
        </p:spPr>
        <p:txBody>
          <a:bodyPr>
            <a:noAutofit/>
          </a:bodyPr>
          <a:lstStyle/>
          <a:p>
            <a:pPr lvl="0"/>
            <a:r>
              <a:rPr lang="en-US" b="1" i="1" dirty="0"/>
              <a:t>agenda</a:t>
            </a:r>
            <a:endParaRPr lang="en-US" b="1" i="1" dirty="0">
              <a:solidFill>
                <a:srgbClr val="16214C"/>
              </a:solidFill>
            </a:endParaRPr>
          </a:p>
          <a:p>
            <a:endParaRPr lang="en-US" b="1" i="1" dirty="0">
              <a:solidFill>
                <a:srgbClr val="16214C"/>
              </a:solidFill>
            </a:endParaRPr>
          </a:p>
        </p:txBody>
      </p:sp>
      <p:sp>
        <p:nvSpPr>
          <p:cNvPr id="2" name="Slide Number Placeholder 1"/>
          <p:cNvSpPr>
            <a:spLocks noGrp="1"/>
          </p:cNvSpPr>
          <p:nvPr>
            <p:ph type="sldNum" sz="quarter" idx="12"/>
          </p:nvPr>
        </p:nvSpPr>
        <p:spPr/>
        <p:txBody>
          <a:bodyPr/>
          <a:lstStyle/>
          <a:p>
            <a:fld id="{6D76EFB4-C616-4A64-A237-794219BC69A8}" type="slidenum">
              <a:rPr lang="en-US" smtClean="0"/>
              <a:pPr/>
              <a:t>2</a:t>
            </a:fld>
            <a:endParaRPr lang="en-US" dirty="0"/>
          </a:p>
        </p:txBody>
      </p:sp>
      <p:grpSp>
        <p:nvGrpSpPr>
          <p:cNvPr id="15" name="Group 14">
            <a:extLst>
              <a:ext uri="{FF2B5EF4-FFF2-40B4-BE49-F238E27FC236}">
                <a16:creationId xmlns:a16="http://schemas.microsoft.com/office/drawing/2014/main" id="{40F6BCCA-35DC-D72D-B00B-5021146B56DC}"/>
              </a:ext>
            </a:extLst>
          </p:cNvPr>
          <p:cNvGrpSpPr/>
          <p:nvPr/>
        </p:nvGrpSpPr>
        <p:grpSpPr>
          <a:xfrm>
            <a:off x="737989" y="1112100"/>
            <a:ext cx="11044436" cy="4209756"/>
            <a:chOff x="737989" y="1112100"/>
            <a:chExt cx="10073638" cy="4209756"/>
          </a:xfrm>
        </p:grpSpPr>
        <p:grpSp>
          <p:nvGrpSpPr>
            <p:cNvPr id="18" name="Group 17">
              <a:extLst>
                <a:ext uri="{FF2B5EF4-FFF2-40B4-BE49-F238E27FC236}">
                  <a16:creationId xmlns:a16="http://schemas.microsoft.com/office/drawing/2014/main" id="{C819CE0E-A4F7-8EA9-5BC9-BB32B0491973}"/>
                </a:ext>
              </a:extLst>
            </p:cNvPr>
            <p:cNvGrpSpPr/>
            <p:nvPr/>
          </p:nvGrpSpPr>
          <p:grpSpPr>
            <a:xfrm>
              <a:off x="737989" y="1112100"/>
              <a:ext cx="10073638" cy="4209756"/>
              <a:chOff x="704433" y="994654"/>
              <a:chExt cx="10073638" cy="4209756"/>
            </a:xfrm>
          </p:grpSpPr>
          <p:sp>
            <p:nvSpPr>
              <p:cNvPr id="6" name="TextBox 5">
                <a:extLst>
                  <a:ext uri="{FF2B5EF4-FFF2-40B4-BE49-F238E27FC236}">
                    <a16:creationId xmlns:a16="http://schemas.microsoft.com/office/drawing/2014/main" id="{3FA27DC5-AE63-8521-18D7-4B7F363D9CF9}"/>
                  </a:ext>
                </a:extLst>
              </p:cNvPr>
              <p:cNvSpPr txBox="1"/>
              <p:nvPr/>
            </p:nvSpPr>
            <p:spPr>
              <a:xfrm>
                <a:off x="704433" y="994654"/>
                <a:ext cx="10073638" cy="400110"/>
              </a:xfrm>
              <a:prstGeom prst="rect">
                <a:avLst/>
              </a:prstGeom>
              <a:noFill/>
            </p:spPr>
            <p:txBody>
              <a:bodyPr wrap="square">
                <a:spAutoFit/>
              </a:bodyPr>
              <a:lstStyle/>
              <a:p>
                <a:pPr defTabSz="914446">
                  <a:defRPr/>
                </a:pPr>
                <a:r>
                  <a:rPr lang="en-US" sz="2000" b="1" dirty="0">
                    <a:solidFill>
                      <a:prstClr val="white">
                        <a:lumMod val="65000"/>
                      </a:prstClr>
                    </a:solidFill>
                    <a:latin typeface="Arial" panose="020B0604020202020204"/>
                  </a:rPr>
                  <a:t> 3 - 4 | </a:t>
                </a:r>
                <a:r>
                  <a:rPr lang="en-US" sz="2000" b="1" dirty="0">
                    <a:solidFill>
                      <a:srgbClr val="002D6A"/>
                    </a:solidFill>
                    <a:latin typeface="Arial" panose="020B0604020202020204"/>
                  </a:rPr>
                  <a:t>Introduction </a:t>
                </a:r>
              </a:p>
            </p:txBody>
          </p:sp>
          <p:sp>
            <p:nvSpPr>
              <p:cNvPr id="8" name="TextBox 7">
                <a:extLst>
                  <a:ext uri="{FF2B5EF4-FFF2-40B4-BE49-F238E27FC236}">
                    <a16:creationId xmlns:a16="http://schemas.microsoft.com/office/drawing/2014/main" id="{D030D836-4C6C-DE9B-0547-D4522F9A7260}"/>
                  </a:ext>
                </a:extLst>
              </p:cNvPr>
              <p:cNvSpPr txBox="1"/>
              <p:nvPr/>
            </p:nvSpPr>
            <p:spPr>
              <a:xfrm>
                <a:off x="990482" y="3133917"/>
                <a:ext cx="8678793" cy="400110"/>
              </a:xfrm>
              <a:prstGeom prst="rect">
                <a:avLst/>
              </a:prstGeom>
              <a:noFill/>
            </p:spPr>
            <p:txBody>
              <a:bodyPr wrap="square">
                <a:spAutoFit/>
              </a:bodyPr>
              <a:lstStyle/>
              <a:p>
                <a:pPr defTabSz="914446">
                  <a:defRPr/>
                </a:pPr>
                <a:r>
                  <a:rPr lang="en-US" sz="2000" b="1" dirty="0">
                    <a:solidFill>
                      <a:prstClr val="white">
                        <a:lumMod val="65000"/>
                      </a:prstClr>
                    </a:solidFill>
                    <a:latin typeface="Arial" panose="020B0604020202020204"/>
                  </a:rPr>
                  <a:t>10 |</a:t>
                </a:r>
                <a:r>
                  <a:rPr lang="en-US" sz="2000" b="1" dirty="0">
                    <a:solidFill>
                      <a:srgbClr val="002060"/>
                    </a:solidFill>
                    <a:latin typeface="Arial" panose="020B0604020202020204"/>
                  </a:rPr>
                  <a:t> </a:t>
                </a:r>
                <a:r>
                  <a:rPr lang="en-US" sz="2000" b="1" dirty="0">
                    <a:solidFill>
                      <a:srgbClr val="002D6A"/>
                    </a:solidFill>
                    <a:latin typeface="Arial" panose="020B0604020202020204"/>
                  </a:rPr>
                  <a:t>Demo - </a:t>
                </a:r>
                <a:r>
                  <a:rPr lang="en-US" sz="2000" b="1" dirty="0">
                    <a:solidFill>
                      <a:srgbClr val="002060"/>
                    </a:solidFill>
                    <a:latin typeface="Arial" panose="020B0604020202020204"/>
                  </a:rPr>
                  <a:t>Issuing ARM Pools in SFPDM</a:t>
                </a:r>
              </a:p>
            </p:txBody>
          </p:sp>
          <p:sp>
            <p:nvSpPr>
              <p:cNvPr id="10" name="TextBox 9">
                <a:extLst>
                  <a:ext uri="{FF2B5EF4-FFF2-40B4-BE49-F238E27FC236}">
                    <a16:creationId xmlns:a16="http://schemas.microsoft.com/office/drawing/2014/main" id="{72C98992-D968-0F89-468B-A76BD5C5AFB3}"/>
                  </a:ext>
                </a:extLst>
              </p:cNvPr>
              <p:cNvSpPr txBox="1"/>
              <p:nvPr/>
            </p:nvSpPr>
            <p:spPr>
              <a:xfrm>
                <a:off x="931663" y="4804300"/>
                <a:ext cx="7395411" cy="400110"/>
              </a:xfrm>
              <a:prstGeom prst="rect">
                <a:avLst/>
              </a:prstGeom>
              <a:noFill/>
            </p:spPr>
            <p:txBody>
              <a:bodyPr wrap="square">
                <a:spAutoFit/>
              </a:bodyPr>
              <a:lstStyle/>
              <a:p>
                <a:pPr defTabSz="914446">
                  <a:defRPr/>
                </a:pPr>
                <a:r>
                  <a:rPr lang="en-US" sz="2000" b="1" dirty="0">
                    <a:solidFill>
                      <a:prstClr val="white">
                        <a:lumMod val="65000"/>
                      </a:prstClr>
                    </a:solidFill>
                    <a:latin typeface="Arial" panose="020B0604020202020204"/>
                  </a:rPr>
                  <a:t>13  | </a:t>
                </a:r>
                <a:r>
                  <a:rPr lang="en-US" sz="2000" b="1" dirty="0">
                    <a:solidFill>
                      <a:srgbClr val="002D6A"/>
                    </a:solidFill>
                    <a:latin typeface="Arial" panose="020B0604020202020204"/>
                  </a:rPr>
                  <a:t>Q&amp;A</a:t>
                </a:r>
              </a:p>
            </p:txBody>
          </p:sp>
          <p:sp>
            <p:nvSpPr>
              <p:cNvPr id="14" name="TextBox 13">
                <a:extLst>
                  <a:ext uri="{FF2B5EF4-FFF2-40B4-BE49-F238E27FC236}">
                    <a16:creationId xmlns:a16="http://schemas.microsoft.com/office/drawing/2014/main" id="{05FA8435-527E-D512-5C57-C13AB8C03D0A}"/>
                  </a:ext>
                </a:extLst>
              </p:cNvPr>
              <p:cNvSpPr txBox="1"/>
              <p:nvPr/>
            </p:nvSpPr>
            <p:spPr>
              <a:xfrm>
                <a:off x="1007858" y="3700061"/>
                <a:ext cx="7395411" cy="400110"/>
              </a:xfrm>
              <a:prstGeom prst="rect">
                <a:avLst/>
              </a:prstGeom>
              <a:noFill/>
            </p:spPr>
            <p:txBody>
              <a:bodyPr wrap="square">
                <a:spAutoFit/>
              </a:bodyPr>
              <a:lstStyle/>
              <a:p>
                <a:pPr defTabSz="914446">
                  <a:defRPr/>
                </a:pPr>
                <a:r>
                  <a:rPr lang="en-US" sz="2000" b="1" dirty="0">
                    <a:solidFill>
                      <a:prstClr val="white">
                        <a:lumMod val="65000"/>
                      </a:prstClr>
                    </a:solidFill>
                    <a:latin typeface="Arial" panose="020B0604020202020204"/>
                  </a:rPr>
                  <a:t>11 | </a:t>
                </a:r>
                <a:r>
                  <a:rPr lang="en-US" sz="2000" b="1" dirty="0">
                    <a:solidFill>
                      <a:srgbClr val="002060"/>
                    </a:solidFill>
                    <a:latin typeface="Arial" panose="020B0604020202020204"/>
                  </a:rPr>
                  <a:t>Quick Tips</a:t>
                </a:r>
                <a:endParaRPr lang="en-US" sz="2000" b="1" dirty="0">
                  <a:solidFill>
                    <a:srgbClr val="002D6A"/>
                  </a:solidFill>
                  <a:latin typeface="Arial" panose="020B0604020202020204"/>
                </a:endParaRPr>
              </a:p>
            </p:txBody>
          </p:sp>
          <p:sp>
            <p:nvSpPr>
              <p:cNvPr id="17" name="TextBox 16">
                <a:extLst>
                  <a:ext uri="{FF2B5EF4-FFF2-40B4-BE49-F238E27FC236}">
                    <a16:creationId xmlns:a16="http://schemas.microsoft.com/office/drawing/2014/main" id="{0626B238-2376-953A-621B-897EDDC5C7DF}"/>
                  </a:ext>
                </a:extLst>
              </p:cNvPr>
              <p:cNvSpPr txBox="1"/>
              <p:nvPr/>
            </p:nvSpPr>
            <p:spPr>
              <a:xfrm>
                <a:off x="931663" y="4259367"/>
                <a:ext cx="7395411" cy="400110"/>
              </a:xfrm>
              <a:prstGeom prst="rect">
                <a:avLst/>
              </a:prstGeom>
              <a:noFill/>
            </p:spPr>
            <p:txBody>
              <a:bodyPr wrap="square">
                <a:spAutoFit/>
              </a:bodyPr>
              <a:lstStyle/>
              <a:p>
                <a:pPr defTabSz="914446">
                  <a:defRPr/>
                </a:pPr>
                <a:r>
                  <a:rPr lang="en-US" sz="2000" b="1" dirty="0">
                    <a:solidFill>
                      <a:prstClr val="white">
                        <a:lumMod val="65000"/>
                      </a:prstClr>
                    </a:solidFill>
                    <a:latin typeface="Arial" panose="020B0604020202020204"/>
                  </a:rPr>
                  <a:t> 12 | </a:t>
                </a:r>
                <a:r>
                  <a:rPr lang="en-US" sz="2000" b="1" dirty="0">
                    <a:solidFill>
                      <a:srgbClr val="002D6A"/>
                    </a:solidFill>
                    <a:latin typeface="Arial" panose="020B0604020202020204"/>
                  </a:rPr>
                  <a:t>Resources &amp; Support</a:t>
                </a:r>
                <a:endParaRPr lang="en-US" sz="2000" b="1" dirty="0">
                  <a:solidFill>
                    <a:srgbClr val="002060"/>
                  </a:solidFill>
                  <a:latin typeface="Arial" panose="020B0604020202020204"/>
                </a:endParaRPr>
              </a:p>
            </p:txBody>
          </p:sp>
        </p:grpSp>
        <p:sp>
          <p:nvSpPr>
            <p:cNvPr id="5" name="TextBox 4">
              <a:extLst>
                <a:ext uri="{FF2B5EF4-FFF2-40B4-BE49-F238E27FC236}">
                  <a16:creationId xmlns:a16="http://schemas.microsoft.com/office/drawing/2014/main" id="{B8457D6D-2852-54D9-18AA-D57AC23762C5}"/>
                </a:ext>
              </a:extLst>
            </p:cNvPr>
            <p:cNvSpPr txBox="1"/>
            <p:nvPr/>
          </p:nvSpPr>
          <p:spPr>
            <a:xfrm>
              <a:off x="1082026" y="2161350"/>
              <a:ext cx="9495276" cy="400110"/>
            </a:xfrm>
            <a:prstGeom prst="rect">
              <a:avLst/>
            </a:prstGeom>
            <a:noFill/>
          </p:spPr>
          <p:txBody>
            <a:bodyPr wrap="square">
              <a:spAutoFit/>
            </a:bodyPr>
            <a:lstStyle/>
            <a:p>
              <a:pPr defTabSz="914446">
                <a:defRPr/>
              </a:pPr>
              <a:r>
                <a:rPr lang="en-US" sz="2000" b="1" dirty="0">
                  <a:solidFill>
                    <a:prstClr val="white">
                      <a:lumMod val="65000"/>
                    </a:prstClr>
                  </a:solidFill>
                  <a:latin typeface="Arial" panose="020B0604020202020204"/>
                </a:rPr>
                <a:t> 7 | </a:t>
              </a:r>
              <a:r>
                <a:rPr lang="en-US" sz="2000" b="1" dirty="0">
                  <a:solidFill>
                    <a:srgbClr val="002D6A"/>
                  </a:solidFill>
                  <a:latin typeface="Arial" panose="020B0604020202020204"/>
                </a:rPr>
                <a:t>Prerequisites for Pooling</a:t>
              </a:r>
            </a:p>
          </p:txBody>
        </p:sp>
      </p:grpSp>
      <p:sp>
        <p:nvSpPr>
          <p:cNvPr id="3" name="TextBox 2">
            <a:extLst>
              <a:ext uri="{FF2B5EF4-FFF2-40B4-BE49-F238E27FC236}">
                <a16:creationId xmlns:a16="http://schemas.microsoft.com/office/drawing/2014/main" id="{71749AAA-7145-77C8-7954-7C17F887AF4E}"/>
              </a:ext>
            </a:extLst>
          </p:cNvPr>
          <p:cNvSpPr txBox="1"/>
          <p:nvPr/>
        </p:nvSpPr>
        <p:spPr>
          <a:xfrm>
            <a:off x="753232" y="1646598"/>
            <a:ext cx="11044436" cy="400110"/>
          </a:xfrm>
          <a:prstGeom prst="rect">
            <a:avLst/>
          </a:prstGeom>
          <a:noFill/>
        </p:spPr>
        <p:txBody>
          <a:bodyPr wrap="square">
            <a:spAutoFit/>
          </a:bodyPr>
          <a:lstStyle/>
          <a:p>
            <a:pPr defTabSz="914446">
              <a:defRPr/>
            </a:pPr>
            <a:r>
              <a:rPr lang="en-US" sz="2000" b="1" dirty="0">
                <a:solidFill>
                  <a:prstClr val="white">
                    <a:lumMod val="65000"/>
                  </a:prstClr>
                </a:solidFill>
                <a:latin typeface="Arial" panose="020B0604020202020204"/>
              </a:rPr>
              <a:t> 5 - 6 | </a:t>
            </a:r>
            <a:r>
              <a:rPr lang="en-US" sz="2000" b="1" dirty="0">
                <a:solidFill>
                  <a:srgbClr val="002D6A"/>
                </a:solidFill>
                <a:latin typeface="Arial" panose="020B0604020202020204"/>
              </a:rPr>
              <a:t>Single Family Adjustable Rate (ARM) Pool Types</a:t>
            </a:r>
          </a:p>
        </p:txBody>
      </p:sp>
      <p:sp>
        <p:nvSpPr>
          <p:cNvPr id="4" name="TextBox 3">
            <a:extLst>
              <a:ext uri="{FF2B5EF4-FFF2-40B4-BE49-F238E27FC236}">
                <a16:creationId xmlns:a16="http://schemas.microsoft.com/office/drawing/2014/main" id="{0161129F-E9E5-2CF6-8055-64A837042FB7}"/>
              </a:ext>
            </a:extLst>
          </p:cNvPr>
          <p:cNvSpPr txBox="1"/>
          <p:nvPr/>
        </p:nvSpPr>
        <p:spPr>
          <a:xfrm>
            <a:off x="753231" y="2701550"/>
            <a:ext cx="10410337" cy="400110"/>
          </a:xfrm>
          <a:prstGeom prst="rect">
            <a:avLst/>
          </a:prstGeom>
          <a:noFill/>
        </p:spPr>
        <p:txBody>
          <a:bodyPr wrap="square">
            <a:spAutoFit/>
          </a:bodyPr>
          <a:lstStyle/>
          <a:p>
            <a:pPr defTabSz="914446">
              <a:defRPr/>
            </a:pPr>
            <a:r>
              <a:rPr lang="en-US" sz="2000" b="1" dirty="0">
                <a:solidFill>
                  <a:prstClr val="white">
                    <a:lumMod val="65000"/>
                  </a:prstClr>
                </a:solidFill>
                <a:latin typeface="Arial" panose="020B0604020202020204"/>
              </a:rPr>
              <a:t> 8 - 9 | </a:t>
            </a:r>
            <a:r>
              <a:rPr lang="en-US" sz="2000" b="1" dirty="0">
                <a:solidFill>
                  <a:srgbClr val="002D6A"/>
                </a:solidFill>
                <a:latin typeface="Arial" panose="020B0604020202020204"/>
              </a:rPr>
              <a:t>Path of the Pool</a:t>
            </a:r>
          </a:p>
        </p:txBody>
      </p:sp>
    </p:spTree>
    <p:extLst>
      <p:ext uri="{BB962C8B-B14F-4D97-AF65-F5344CB8AC3E}">
        <p14:creationId xmlns:p14="http://schemas.microsoft.com/office/powerpoint/2010/main" val="169933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76EFB4-C616-4A64-A237-794219BC69A8}" type="slidenum">
              <a:rPr lang="en-US" smtClean="0"/>
              <a:pPr/>
              <a:t>3</a:t>
            </a:fld>
            <a:endParaRPr lang="en-US" dirty="0"/>
          </a:p>
        </p:txBody>
      </p:sp>
      <p:sp>
        <p:nvSpPr>
          <p:cNvPr id="4" name="Text Placeholder 3">
            <a:extLst>
              <a:ext uri="{FF2B5EF4-FFF2-40B4-BE49-F238E27FC236}">
                <a16:creationId xmlns:a16="http://schemas.microsoft.com/office/drawing/2014/main" id="{CD662050-52B1-BC46-1FA5-E49508B3E383}"/>
              </a:ext>
            </a:extLst>
          </p:cNvPr>
          <p:cNvSpPr txBox="1">
            <a:spLocks/>
          </p:cNvSpPr>
          <p:nvPr/>
        </p:nvSpPr>
        <p:spPr>
          <a:xfrm>
            <a:off x="349446" y="360634"/>
            <a:ext cx="1056842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cap="all" baseline="0">
                <a:solidFill>
                  <a:srgbClr val="A4B33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1" i="1" cap="none" dirty="0"/>
              <a:t>OVERVIEW - ADJUSTABLE RATE MORTAGE POOL TYPES </a:t>
            </a:r>
            <a:endParaRPr lang="en-US" i="1" dirty="0"/>
          </a:p>
        </p:txBody>
      </p:sp>
      <p:sp>
        <p:nvSpPr>
          <p:cNvPr id="9" name="TextBox 8">
            <a:extLst>
              <a:ext uri="{FF2B5EF4-FFF2-40B4-BE49-F238E27FC236}">
                <a16:creationId xmlns:a16="http://schemas.microsoft.com/office/drawing/2014/main" id="{88D5446A-6722-BDD9-F6B6-8B1A61BFF8A5}"/>
              </a:ext>
            </a:extLst>
          </p:cNvPr>
          <p:cNvSpPr txBox="1"/>
          <p:nvPr/>
        </p:nvSpPr>
        <p:spPr>
          <a:xfrm>
            <a:off x="368784" y="746253"/>
            <a:ext cx="9375291" cy="276999"/>
          </a:xfrm>
          <a:prstGeom prst="rect">
            <a:avLst/>
          </a:prstGeom>
          <a:noFill/>
        </p:spPr>
        <p:txBody>
          <a:bodyPr wrap="square" lIns="91440" tIns="45720" rIns="91440" bIns="45720" rtlCol="0" anchor="t">
            <a:spAutoFit/>
          </a:bodyPr>
          <a:lstStyle/>
          <a:p>
            <a:pPr defTabSz="304815">
              <a:spcBef>
                <a:spcPct val="20000"/>
              </a:spcBef>
              <a:defRPr/>
            </a:pPr>
            <a:r>
              <a:rPr lang="en-US" sz="1200" i="1" dirty="0">
                <a:solidFill>
                  <a:srgbClr val="002060"/>
                </a:solidFill>
                <a:latin typeface="Arial"/>
                <a:cs typeface="Arial"/>
              </a:rPr>
              <a:t>Below are descriptions of the “M AF” and “M AR” Single Family Adjustable Rate Mortgage Pool types.</a:t>
            </a:r>
          </a:p>
        </p:txBody>
      </p:sp>
      <p:grpSp>
        <p:nvGrpSpPr>
          <p:cNvPr id="6" name="Group 5">
            <a:extLst>
              <a:ext uri="{FF2B5EF4-FFF2-40B4-BE49-F238E27FC236}">
                <a16:creationId xmlns:a16="http://schemas.microsoft.com/office/drawing/2014/main" id="{A0A4D773-632B-C3CA-E27B-EC6B64830B9B}"/>
              </a:ext>
            </a:extLst>
          </p:cNvPr>
          <p:cNvGrpSpPr/>
          <p:nvPr/>
        </p:nvGrpSpPr>
        <p:grpSpPr>
          <a:xfrm>
            <a:off x="737831" y="1305964"/>
            <a:ext cx="10664476" cy="2386595"/>
            <a:chOff x="365474" y="1390650"/>
            <a:chExt cx="10664476" cy="2296401"/>
          </a:xfr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 name="Rectangle 2">
              <a:extLst>
                <a:ext uri="{FF2B5EF4-FFF2-40B4-BE49-F238E27FC236}">
                  <a16:creationId xmlns:a16="http://schemas.microsoft.com/office/drawing/2014/main" id="{2E98D964-E446-8C33-EC47-015DA9EB949F}"/>
                </a:ext>
              </a:extLst>
            </p:cNvPr>
            <p:cNvSpPr/>
            <p:nvPr/>
          </p:nvSpPr>
          <p:spPr>
            <a:xfrm>
              <a:off x="365474" y="1390650"/>
              <a:ext cx="10664476" cy="2296401"/>
            </a:xfrm>
            <a:prstGeom prst="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w="28575">
              <a:solidFill>
                <a:srgbClr val="002060"/>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7D7F5D6-CB51-0AC8-F31A-F5D65C326950}"/>
                </a:ext>
              </a:extLst>
            </p:cNvPr>
            <p:cNvPicPr>
              <a:picLocks noChangeAspect="1"/>
            </p:cNvPicPr>
            <p:nvPr/>
          </p:nvPicPr>
          <p:blipFill>
            <a:blip r:embed="rId3"/>
            <a:stretch>
              <a:fillRect/>
            </a:stretch>
          </p:blipFill>
          <p:spPr>
            <a:xfrm>
              <a:off x="1036489" y="2406869"/>
              <a:ext cx="9194332" cy="1116262"/>
            </a:xfrm>
            <a:prstGeom prst="rect">
              <a:avLst/>
            </a:prstGeom>
            <a:grpFill/>
            <a:ln>
              <a:solidFill>
                <a:srgbClr val="002060"/>
              </a:solidFill>
            </a:ln>
          </p:spPr>
        </p:pic>
        <p:sp>
          <p:nvSpPr>
            <p:cNvPr id="16" name="Rectangle 15">
              <a:extLst>
                <a:ext uri="{FF2B5EF4-FFF2-40B4-BE49-F238E27FC236}">
                  <a16:creationId xmlns:a16="http://schemas.microsoft.com/office/drawing/2014/main" id="{35398596-F9B7-13E2-F2AD-7665418C07D2}"/>
                </a:ext>
              </a:extLst>
            </p:cNvPr>
            <p:cNvSpPr/>
            <p:nvPr/>
          </p:nvSpPr>
          <p:spPr>
            <a:xfrm>
              <a:off x="622471" y="1626364"/>
              <a:ext cx="10022369" cy="756027"/>
            </a:xfrm>
            <a:prstGeom prst="rect">
              <a:avLst/>
            </a:prstGeom>
            <a:solidFill>
              <a:srgbClr val="002060"/>
            </a:solidFill>
            <a:ln>
              <a:solidFill>
                <a:srgbClr val="002060"/>
              </a:solidFill>
            </a:ln>
            <a:effectLst>
              <a:outerShdw blurRad="50800" dist="38100" dir="2700000" algn="tl" rotWithShape="0">
                <a:prstClr val="black">
                  <a:alpha val="40000"/>
                </a:prstClr>
              </a:outerShdw>
              <a:softEdge rad="31750"/>
            </a:effectLst>
          </p:spPr>
          <p:txBody>
            <a:bodyPr wrap="square">
              <a:spAutoFit/>
            </a:bodyPr>
            <a:lstStyle/>
            <a:p>
              <a:r>
                <a:rPr lang="en-US" sz="1600" b="1" dirty="0">
                  <a:solidFill>
                    <a:schemeClr val="bg1"/>
                  </a:solidFill>
                </a:rPr>
                <a:t>“M AF” </a:t>
              </a:r>
              <a:r>
                <a:rPr lang="en-US" sz="1400" dirty="0">
                  <a:solidFill>
                    <a:schemeClr val="bg1"/>
                  </a:solidFill>
                </a:rPr>
                <a:t>identifies a </a:t>
              </a:r>
              <a:r>
                <a:rPr lang="en-US" sz="1400" b="1" dirty="0">
                  <a:solidFill>
                    <a:schemeClr val="bg1"/>
                  </a:solidFill>
                </a:rPr>
                <a:t>5-Year hybrid ARM</a:t>
              </a:r>
              <a:r>
                <a:rPr lang="en-US" sz="1400" dirty="0">
                  <a:solidFill>
                    <a:schemeClr val="bg1"/>
                  </a:solidFill>
                </a:rPr>
                <a:t> multiple Issuer pool or loan package with a “1/5” interest rate cap structure. The first interest adjustment date for each mortgage must occur at least 60 months, but not more than 66 months, after the first payment date on the mortgage. </a:t>
              </a:r>
              <a:r>
                <a:rPr lang="en-US" sz="1400" b="1" dirty="0">
                  <a:solidFill>
                    <a:schemeClr val="bg1"/>
                  </a:solidFill>
                </a:rPr>
                <a:t>The first interest adjustment date for the securities must occur from 61 to 63 months after the issue date.</a:t>
              </a:r>
            </a:p>
          </p:txBody>
        </p:sp>
      </p:grpSp>
      <p:grpSp>
        <p:nvGrpSpPr>
          <p:cNvPr id="10" name="Group 9">
            <a:extLst>
              <a:ext uri="{FF2B5EF4-FFF2-40B4-BE49-F238E27FC236}">
                <a16:creationId xmlns:a16="http://schemas.microsoft.com/office/drawing/2014/main" id="{35718C70-3DF5-0C49-A5FE-E478B11DBD59}"/>
              </a:ext>
            </a:extLst>
          </p:cNvPr>
          <p:cNvGrpSpPr/>
          <p:nvPr/>
        </p:nvGrpSpPr>
        <p:grpSpPr>
          <a:xfrm>
            <a:off x="765524" y="3872496"/>
            <a:ext cx="10664476" cy="2296401"/>
            <a:chOff x="365474" y="3777246"/>
            <a:chExt cx="10664476" cy="2296401"/>
          </a:xfrm>
        </p:grpSpPr>
        <p:sp>
          <p:nvSpPr>
            <p:cNvPr id="5" name="Rectangle 4">
              <a:extLst>
                <a:ext uri="{FF2B5EF4-FFF2-40B4-BE49-F238E27FC236}">
                  <a16:creationId xmlns:a16="http://schemas.microsoft.com/office/drawing/2014/main" id="{6393F5C4-EEF4-574F-576B-560B69C7B2D2}"/>
                </a:ext>
              </a:extLst>
            </p:cNvPr>
            <p:cNvSpPr/>
            <p:nvPr/>
          </p:nvSpPr>
          <p:spPr>
            <a:xfrm>
              <a:off x="365474" y="3777246"/>
              <a:ext cx="10664476" cy="2296401"/>
            </a:xfrm>
            <a:prstGeom prst="rect">
              <a:avLst/>
            </a:prstGeom>
            <a:gradFill flip="none" rotWithShape="1">
              <a:gsLst>
                <a:gs pos="0">
                  <a:srgbClr val="B2BB1D">
                    <a:tint val="66000"/>
                    <a:satMod val="160000"/>
                  </a:srgbClr>
                </a:gs>
                <a:gs pos="50000">
                  <a:srgbClr val="B2BB1D">
                    <a:tint val="44500"/>
                    <a:satMod val="160000"/>
                  </a:srgbClr>
                </a:gs>
                <a:gs pos="100000">
                  <a:srgbClr val="B2BB1D">
                    <a:tint val="23500"/>
                    <a:satMod val="160000"/>
                  </a:srgbClr>
                </a:gs>
              </a:gsLst>
              <a:path path="circle">
                <a:fillToRect l="50000" t="50000" r="50000" b="50000"/>
              </a:path>
              <a:tileRect/>
            </a:gradFill>
            <a:ln w="28575">
              <a:solidFill>
                <a:srgbClr val="B2BB1D"/>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11A0428-45CE-3A3D-A7AA-EE989DCAA5D7}"/>
                </a:ext>
              </a:extLst>
            </p:cNvPr>
            <p:cNvPicPr>
              <a:picLocks noChangeAspect="1"/>
            </p:cNvPicPr>
            <p:nvPr/>
          </p:nvPicPr>
          <p:blipFill>
            <a:blip r:embed="rId4"/>
            <a:stretch>
              <a:fillRect/>
            </a:stretch>
          </p:blipFill>
          <p:spPr>
            <a:xfrm>
              <a:off x="1036489" y="4680902"/>
              <a:ext cx="9194332" cy="1264061"/>
            </a:xfrm>
            <a:prstGeom prst="rect">
              <a:avLst/>
            </a:prstGeom>
            <a:ln>
              <a:solidFill>
                <a:srgbClr val="B2BB1D"/>
              </a:solidFill>
            </a:ln>
          </p:spPr>
        </p:pic>
        <p:sp>
          <p:nvSpPr>
            <p:cNvPr id="20" name="Rectangle 19">
              <a:extLst>
                <a:ext uri="{FF2B5EF4-FFF2-40B4-BE49-F238E27FC236}">
                  <a16:creationId xmlns:a16="http://schemas.microsoft.com/office/drawing/2014/main" id="{5E4FADFB-55D1-ABEC-190F-3026C29144BC}"/>
                </a:ext>
              </a:extLst>
            </p:cNvPr>
            <p:cNvSpPr/>
            <p:nvPr/>
          </p:nvSpPr>
          <p:spPr>
            <a:xfrm>
              <a:off x="622471" y="3856479"/>
              <a:ext cx="10095097" cy="769441"/>
            </a:xfrm>
            <a:prstGeom prst="rect">
              <a:avLst/>
            </a:prstGeom>
            <a:solidFill>
              <a:srgbClr val="A4B339"/>
            </a:solidFill>
            <a:ln>
              <a:solidFill>
                <a:srgbClr val="B2BB1D"/>
              </a:solidFill>
            </a:ln>
            <a:effectLst>
              <a:outerShdw blurRad="50800" dist="38100" dir="2700000" algn="tl" rotWithShape="0">
                <a:prstClr val="black">
                  <a:alpha val="40000"/>
                </a:prstClr>
              </a:outerShdw>
              <a:softEdge rad="31750"/>
            </a:effectLst>
          </p:spPr>
          <p:txBody>
            <a:bodyPr wrap="square">
              <a:spAutoFit/>
            </a:bodyPr>
            <a:lstStyle/>
            <a:p>
              <a:r>
                <a:rPr lang="en-GB" sz="1600" b="1" dirty="0">
                  <a:solidFill>
                    <a:schemeClr val="bg1"/>
                  </a:solidFill>
                </a:rPr>
                <a:t>“M AR” </a:t>
              </a:r>
              <a:r>
                <a:rPr lang="en-GB" sz="1400" dirty="0">
                  <a:solidFill>
                    <a:schemeClr val="bg1"/>
                  </a:solidFill>
                </a:rPr>
                <a:t>identifies a </a:t>
              </a:r>
              <a:r>
                <a:rPr lang="en-GB" sz="1400" b="1" dirty="0">
                  <a:solidFill>
                    <a:schemeClr val="bg1"/>
                  </a:solidFill>
                </a:rPr>
                <a:t>1-Year ARM </a:t>
              </a:r>
              <a:r>
                <a:rPr lang="en-GB" sz="1400" dirty="0">
                  <a:solidFill>
                    <a:schemeClr val="bg1"/>
                  </a:solidFill>
                </a:rPr>
                <a:t>multiple Issuer pool or loan package. The first interest adjustment date for each mortgage must occur at least 12 months, but not more than 18 months, after the first payment date on the mortgage. </a:t>
              </a:r>
              <a:r>
                <a:rPr lang="en-GB" sz="1400" b="1" dirty="0">
                  <a:solidFill>
                    <a:schemeClr val="bg1"/>
                  </a:solidFill>
                </a:rPr>
                <a:t>The first interest adjustment date for the securities must occur from 13 to 15 months after the issue date;</a:t>
              </a:r>
              <a:endParaRPr lang="en-US" sz="1400" b="1" dirty="0">
                <a:solidFill>
                  <a:schemeClr val="bg1"/>
                </a:solidFill>
              </a:endParaRPr>
            </a:p>
          </p:txBody>
        </p:sp>
      </p:grpSp>
    </p:spTree>
    <p:extLst>
      <p:ext uri="{BB962C8B-B14F-4D97-AF65-F5344CB8AC3E}">
        <p14:creationId xmlns:p14="http://schemas.microsoft.com/office/powerpoint/2010/main" val="384583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76EFB4-C616-4A64-A237-794219BC69A8}" type="slidenum">
              <a:rPr lang="en-US" smtClean="0"/>
              <a:pPr/>
              <a:t>4</a:t>
            </a:fld>
            <a:endParaRPr lang="en-US" dirty="0"/>
          </a:p>
        </p:txBody>
      </p:sp>
      <p:sp>
        <p:nvSpPr>
          <p:cNvPr id="3" name="Text Placeholder 2"/>
          <p:cNvSpPr>
            <a:spLocks noGrp="1"/>
          </p:cNvSpPr>
          <p:nvPr>
            <p:ph type="body" sz="quarter" idx="10"/>
          </p:nvPr>
        </p:nvSpPr>
        <p:spPr>
          <a:xfrm>
            <a:off x="360483" y="313078"/>
            <a:ext cx="9829424" cy="441168"/>
          </a:xfrm>
        </p:spPr>
        <p:txBody>
          <a:bodyPr>
            <a:normAutofit/>
          </a:bodyPr>
          <a:lstStyle/>
          <a:p>
            <a:pPr lvl="0"/>
            <a:r>
              <a:rPr lang="en-US" b="1" i="1" cap="none" dirty="0"/>
              <a:t>OVERVIEW - ADJUSTABLE RATE MORTAGE POOL TYPES </a:t>
            </a:r>
            <a:r>
              <a:rPr lang="en-US" i="1" cap="none" dirty="0"/>
              <a:t>(cont.)</a:t>
            </a:r>
            <a:endParaRPr lang="en-US" i="1" dirty="0"/>
          </a:p>
        </p:txBody>
      </p:sp>
      <p:sp>
        <p:nvSpPr>
          <p:cNvPr id="4" name="TextBox 3">
            <a:extLst>
              <a:ext uri="{FF2B5EF4-FFF2-40B4-BE49-F238E27FC236}">
                <a16:creationId xmlns:a16="http://schemas.microsoft.com/office/drawing/2014/main" id="{35500C26-8A3D-AD5D-B408-D84EAAEF28F6}"/>
              </a:ext>
            </a:extLst>
          </p:cNvPr>
          <p:cNvSpPr txBox="1"/>
          <p:nvPr/>
        </p:nvSpPr>
        <p:spPr>
          <a:xfrm>
            <a:off x="368784" y="784353"/>
            <a:ext cx="10713349" cy="276999"/>
          </a:xfrm>
          <a:prstGeom prst="rect">
            <a:avLst/>
          </a:prstGeom>
          <a:noFill/>
        </p:spPr>
        <p:txBody>
          <a:bodyPr wrap="square" lIns="91440" tIns="45720" rIns="91440" bIns="45720" rtlCol="0" anchor="t">
            <a:spAutoFit/>
          </a:bodyPr>
          <a:lstStyle/>
          <a:p>
            <a:pPr defTabSz="304815">
              <a:spcBef>
                <a:spcPct val="20000"/>
              </a:spcBef>
              <a:defRPr/>
            </a:pPr>
            <a:r>
              <a:rPr lang="en-US" sz="1200" i="1" dirty="0">
                <a:solidFill>
                  <a:srgbClr val="002060"/>
                </a:solidFill>
                <a:latin typeface="Arial"/>
                <a:cs typeface="Arial"/>
              </a:rPr>
              <a:t>Below is a description of the “M AT” Single Family Adjustable Rate Mortgage Pool type.</a:t>
            </a:r>
          </a:p>
        </p:txBody>
      </p:sp>
      <p:grpSp>
        <p:nvGrpSpPr>
          <p:cNvPr id="13" name="Group 12">
            <a:extLst>
              <a:ext uri="{FF2B5EF4-FFF2-40B4-BE49-F238E27FC236}">
                <a16:creationId xmlns:a16="http://schemas.microsoft.com/office/drawing/2014/main" id="{06D0DD35-E4E0-DDBB-496C-4CA348273BBD}"/>
              </a:ext>
            </a:extLst>
          </p:cNvPr>
          <p:cNvGrpSpPr/>
          <p:nvPr/>
        </p:nvGrpSpPr>
        <p:grpSpPr>
          <a:xfrm>
            <a:off x="640451" y="1484852"/>
            <a:ext cx="10713349" cy="2558208"/>
            <a:chOff x="221265" y="1400962"/>
            <a:chExt cx="10713349" cy="2558208"/>
          </a:xfrm>
        </p:grpSpPr>
        <p:sp>
          <p:nvSpPr>
            <p:cNvPr id="6" name="Rectangle 5">
              <a:extLst>
                <a:ext uri="{FF2B5EF4-FFF2-40B4-BE49-F238E27FC236}">
                  <a16:creationId xmlns:a16="http://schemas.microsoft.com/office/drawing/2014/main" id="{4D0D17E6-7708-1B7F-D0D9-FF84DB63C92D}"/>
                </a:ext>
              </a:extLst>
            </p:cNvPr>
            <p:cNvSpPr/>
            <p:nvPr/>
          </p:nvSpPr>
          <p:spPr>
            <a:xfrm>
              <a:off x="221265" y="1400962"/>
              <a:ext cx="10713349" cy="2558208"/>
            </a:xfrm>
            <a:prstGeom prst="rect">
              <a:avLst/>
            </a:prstGeom>
            <a:gradFill flip="none" rotWithShape="1">
              <a:gsLst>
                <a:gs pos="0">
                  <a:srgbClr val="7E0C6E">
                    <a:tint val="66000"/>
                    <a:satMod val="160000"/>
                  </a:srgbClr>
                </a:gs>
                <a:gs pos="50000">
                  <a:srgbClr val="7E0C6E">
                    <a:tint val="44500"/>
                    <a:satMod val="160000"/>
                  </a:srgbClr>
                </a:gs>
                <a:gs pos="100000">
                  <a:srgbClr val="7E0C6E">
                    <a:tint val="23500"/>
                    <a:satMod val="160000"/>
                  </a:srgbClr>
                </a:gs>
              </a:gsLst>
              <a:lin ang="8100000" scaled="1"/>
              <a:tileRect/>
            </a:gradFill>
            <a:ln w="28575">
              <a:solidFill>
                <a:srgbClr val="B2BB1D"/>
              </a:solid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7785190-D292-3B6B-6449-A904938D8952}"/>
                </a:ext>
              </a:extLst>
            </p:cNvPr>
            <p:cNvPicPr>
              <a:picLocks noChangeAspect="1"/>
            </p:cNvPicPr>
            <p:nvPr/>
          </p:nvPicPr>
          <p:blipFill>
            <a:blip r:embed="rId3"/>
            <a:stretch>
              <a:fillRect/>
            </a:stretch>
          </p:blipFill>
          <p:spPr>
            <a:xfrm>
              <a:off x="1061308" y="2368820"/>
              <a:ext cx="8984392" cy="1498509"/>
            </a:xfrm>
            <a:prstGeom prst="rect">
              <a:avLst/>
            </a:prstGeom>
          </p:spPr>
        </p:pic>
        <p:sp>
          <p:nvSpPr>
            <p:cNvPr id="8" name="Rectangle 7">
              <a:extLst>
                <a:ext uri="{FF2B5EF4-FFF2-40B4-BE49-F238E27FC236}">
                  <a16:creationId xmlns:a16="http://schemas.microsoft.com/office/drawing/2014/main" id="{45B5F750-791A-125C-8A20-D887ACFA1F25}"/>
                </a:ext>
              </a:extLst>
            </p:cNvPr>
            <p:cNvSpPr/>
            <p:nvPr/>
          </p:nvSpPr>
          <p:spPr>
            <a:xfrm>
              <a:off x="595515" y="1504249"/>
              <a:ext cx="10259886" cy="769441"/>
            </a:xfrm>
            <a:prstGeom prst="rect">
              <a:avLst/>
            </a:prstGeom>
            <a:solidFill>
              <a:srgbClr val="7E0C6E"/>
            </a:solidFill>
            <a:effectLst>
              <a:outerShdw blurRad="50800" dist="38100" dir="2700000" algn="tl" rotWithShape="0">
                <a:prstClr val="black">
                  <a:alpha val="40000"/>
                </a:prstClr>
              </a:outerShdw>
              <a:softEdge rad="31750"/>
            </a:effectLst>
          </p:spPr>
          <p:txBody>
            <a:bodyPr wrap="square">
              <a:spAutoFit/>
            </a:bodyPr>
            <a:lstStyle/>
            <a:p>
              <a:r>
                <a:rPr lang="en-GB" sz="1600" b="1" dirty="0">
                  <a:solidFill>
                    <a:schemeClr val="bg1"/>
                  </a:solidFill>
                </a:rPr>
                <a:t>“M AT” </a:t>
              </a:r>
              <a:r>
                <a:rPr lang="en-GB" sz="1400" dirty="0">
                  <a:solidFill>
                    <a:schemeClr val="bg1"/>
                  </a:solidFill>
                </a:rPr>
                <a:t>identifies a </a:t>
              </a:r>
              <a:r>
                <a:rPr lang="en-GB" sz="1400" b="1" dirty="0">
                  <a:solidFill>
                    <a:schemeClr val="bg1"/>
                  </a:solidFill>
                </a:rPr>
                <a:t>3-Year hybrid ARM </a:t>
              </a:r>
              <a:r>
                <a:rPr lang="en-GB" sz="1400" dirty="0">
                  <a:solidFill>
                    <a:schemeClr val="bg1"/>
                  </a:solidFill>
                </a:rPr>
                <a:t>multiple Issuer pool or loan package. The first interest adjustment date for each mortgage must occur at least 36 months, but not more than 42 months, after the first payment date on the mortgage. </a:t>
              </a:r>
              <a:r>
                <a:rPr lang="en-GB" sz="1400" b="1" dirty="0">
                  <a:solidFill>
                    <a:schemeClr val="bg1"/>
                  </a:solidFill>
                </a:rPr>
                <a:t>The first interest adjustment date for the securities must occur from 37 to 39 months after the issue date;</a:t>
              </a:r>
              <a:endParaRPr lang="en-US" sz="1400" b="1" dirty="0">
                <a:solidFill>
                  <a:schemeClr val="bg1"/>
                </a:solidFill>
              </a:endParaRPr>
            </a:p>
          </p:txBody>
        </p:sp>
      </p:grpSp>
    </p:spTree>
    <p:extLst>
      <p:ext uri="{BB962C8B-B14F-4D97-AF65-F5344CB8AC3E}">
        <p14:creationId xmlns:p14="http://schemas.microsoft.com/office/powerpoint/2010/main" val="354038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F77617-A1AD-B073-6648-2C07878C8071}"/>
              </a:ext>
            </a:extLst>
          </p:cNvPr>
          <p:cNvSpPr>
            <a:spLocks noGrp="1"/>
          </p:cNvSpPr>
          <p:nvPr>
            <p:ph type="body" sz="quarter" idx="10"/>
          </p:nvPr>
        </p:nvSpPr>
        <p:spPr/>
        <p:txBody>
          <a:bodyPr/>
          <a:lstStyle/>
          <a:p>
            <a:r>
              <a:rPr lang="en-US" dirty="0"/>
              <a:t>Prerequisites for pooling</a:t>
            </a:r>
          </a:p>
        </p:txBody>
      </p:sp>
      <p:sp>
        <p:nvSpPr>
          <p:cNvPr id="4" name="TextBox 3">
            <a:extLst>
              <a:ext uri="{FF2B5EF4-FFF2-40B4-BE49-F238E27FC236}">
                <a16:creationId xmlns:a16="http://schemas.microsoft.com/office/drawing/2014/main" id="{7E27EBEA-3414-ED85-0847-01B28B7EF648}"/>
              </a:ext>
            </a:extLst>
          </p:cNvPr>
          <p:cNvSpPr txBox="1"/>
          <p:nvPr/>
        </p:nvSpPr>
        <p:spPr>
          <a:xfrm>
            <a:off x="368784" y="784353"/>
            <a:ext cx="10713349" cy="276999"/>
          </a:xfrm>
          <a:prstGeom prst="rect">
            <a:avLst/>
          </a:prstGeom>
          <a:noFill/>
        </p:spPr>
        <p:txBody>
          <a:bodyPr wrap="square" lIns="91440" tIns="45720" rIns="91440" bIns="45720" rtlCol="0" anchor="t">
            <a:spAutoFit/>
          </a:bodyPr>
          <a:lstStyle/>
          <a:p>
            <a:pPr defTabSz="304815">
              <a:spcBef>
                <a:spcPct val="20000"/>
              </a:spcBef>
              <a:defRPr/>
            </a:pPr>
            <a:r>
              <a:rPr lang="en-US" sz="1200" i="1" dirty="0">
                <a:solidFill>
                  <a:srgbClr val="002060"/>
                </a:solidFill>
                <a:latin typeface="Arial"/>
                <a:cs typeface="Arial"/>
              </a:rPr>
              <a:t>Below are Pre-Pool Submission Requirements for Issuers submitting Pools in SFPDM.</a:t>
            </a:r>
          </a:p>
        </p:txBody>
      </p:sp>
      <p:pic>
        <p:nvPicPr>
          <p:cNvPr id="6" name="Picture 5">
            <a:extLst>
              <a:ext uri="{FF2B5EF4-FFF2-40B4-BE49-F238E27FC236}">
                <a16:creationId xmlns:a16="http://schemas.microsoft.com/office/drawing/2014/main" id="{BDB496E8-D955-C5E0-B967-6D30F87FC74D}"/>
              </a:ext>
            </a:extLst>
          </p:cNvPr>
          <p:cNvPicPr>
            <a:picLocks noChangeAspect="1"/>
          </p:cNvPicPr>
          <p:nvPr/>
        </p:nvPicPr>
        <p:blipFill>
          <a:blip r:embed="rId2"/>
          <a:stretch>
            <a:fillRect/>
          </a:stretch>
        </p:blipFill>
        <p:spPr>
          <a:xfrm>
            <a:off x="1114812" y="1736984"/>
            <a:ext cx="9596731" cy="3384032"/>
          </a:xfrm>
          <a:prstGeom prst="rect">
            <a:avLst/>
          </a:prstGeom>
        </p:spPr>
      </p:pic>
    </p:spTree>
    <p:extLst>
      <p:ext uri="{BB962C8B-B14F-4D97-AF65-F5344CB8AC3E}">
        <p14:creationId xmlns:p14="http://schemas.microsoft.com/office/powerpoint/2010/main" val="153315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F12247-3991-A300-9EDB-9634909E5E65}"/>
              </a:ext>
            </a:extLst>
          </p:cNvPr>
          <p:cNvSpPr>
            <a:spLocks noGrp="1"/>
          </p:cNvSpPr>
          <p:nvPr>
            <p:ph type="body" sz="quarter" idx="10"/>
          </p:nvPr>
        </p:nvSpPr>
        <p:spPr/>
        <p:txBody>
          <a:bodyPr/>
          <a:lstStyle/>
          <a:p>
            <a:r>
              <a:rPr lang="en-US" dirty="0"/>
              <a:t>Path of the pool</a:t>
            </a:r>
          </a:p>
        </p:txBody>
      </p:sp>
      <p:sp>
        <p:nvSpPr>
          <p:cNvPr id="4" name="TextBox 3">
            <a:extLst>
              <a:ext uri="{FF2B5EF4-FFF2-40B4-BE49-F238E27FC236}">
                <a16:creationId xmlns:a16="http://schemas.microsoft.com/office/drawing/2014/main" id="{317826A9-A5F7-F558-21EB-5DCB2A4D571E}"/>
              </a:ext>
            </a:extLst>
          </p:cNvPr>
          <p:cNvSpPr txBox="1"/>
          <p:nvPr/>
        </p:nvSpPr>
        <p:spPr>
          <a:xfrm>
            <a:off x="368784" y="784353"/>
            <a:ext cx="10713349" cy="276999"/>
          </a:xfrm>
          <a:prstGeom prst="rect">
            <a:avLst/>
          </a:prstGeom>
          <a:noFill/>
        </p:spPr>
        <p:txBody>
          <a:bodyPr wrap="square" lIns="91440" tIns="45720" rIns="91440" bIns="45720" rtlCol="0" anchor="t">
            <a:spAutoFit/>
          </a:bodyPr>
          <a:lstStyle/>
          <a:p>
            <a:pPr defTabSz="304815">
              <a:spcBef>
                <a:spcPct val="20000"/>
              </a:spcBef>
              <a:defRPr/>
            </a:pPr>
            <a:r>
              <a:rPr lang="en-US" sz="1200" i="1" dirty="0">
                <a:solidFill>
                  <a:srgbClr val="002060"/>
                </a:solidFill>
                <a:latin typeface="Arial"/>
                <a:cs typeface="Arial"/>
              </a:rPr>
              <a:t>Pool submission, Processing, Issuance &amp; Delivery Diagram </a:t>
            </a:r>
          </a:p>
        </p:txBody>
      </p:sp>
      <p:pic>
        <p:nvPicPr>
          <p:cNvPr id="6" name="Picture 5">
            <a:extLst>
              <a:ext uri="{FF2B5EF4-FFF2-40B4-BE49-F238E27FC236}">
                <a16:creationId xmlns:a16="http://schemas.microsoft.com/office/drawing/2014/main" id="{1EB75AC8-D365-AC30-DB1E-EAB313B60FEF}"/>
              </a:ext>
            </a:extLst>
          </p:cNvPr>
          <p:cNvPicPr>
            <a:picLocks noChangeAspect="1"/>
          </p:cNvPicPr>
          <p:nvPr/>
        </p:nvPicPr>
        <p:blipFill>
          <a:blip r:embed="rId2"/>
          <a:stretch>
            <a:fillRect/>
          </a:stretch>
        </p:blipFill>
        <p:spPr>
          <a:xfrm>
            <a:off x="1246958" y="1359588"/>
            <a:ext cx="9698083" cy="4603198"/>
          </a:xfrm>
          <a:prstGeom prst="rect">
            <a:avLst/>
          </a:prstGeom>
        </p:spPr>
      </p:pic>
    </p:spTree>
    <p:extLst>
      <p:ext uri="{BB962C8B-B14F-4D97-AF65-F5344CB8AC3E}">
        <p14:creationId xmlns:p14="http://schemas.microsoft.com/office/powerpoint/2010/main" val="292533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556BB8-A9A9-C3BC-47F6-FE2E25B3E623}"/>
              </a:ext>
            </a:extLst>
          </p:cNvPr>
          <p:cNvSpPr>
            <a:spLocks noGrp="1"/>
          </p:cNvSpPr>
          <p:nvPr>
            <p:ph type="body" sz="quarter" idx="10"/>
          </p:nvPr>
        </p:nvSpPr>
        <p:spPr/>
        <p:txBody>
          <a:bodyPr/>
          <a:lstStyle/>
          <a:p>
            <a:r>
              <a:rPr lang="en-US" dirty="0"/>
              <a:t>Path of the pool</a:t>
            </a:r>
          </a:p>
        </p:txBody>
      </p:sp>
      <p:grpSp>
        <p:nvGrpSpPr>
          <p:cNvPr id="24" name="Group 23">
            <a:extLst>
              <a:ext uri="{FF2B5EF4-FFF2-40B4-BE49-F238E27FC236}">
                <a16:creationId xmlns:a16="http://schemas.microsoft.com/office/drawing/2014/main" id="{259E7483-DACD-346C-6AA3-B6217054F58F}"/>
              </a:ext>
            </a:extLst>
          </p:cNvPr>
          <p:cNvGrpSpPr/>
          <p:nvPr/>
        </p:nvGrpSpPr>
        <p:grpSpPr>
          <a:xfrm>
            <a:off x="531347" y="2050294"/>
            <a:ext cx="5288428" cy="3826631"/>
            <a:chOff x="531347" y="2050294"/>
            <a:chExt cx="5288428" cy="3826631"/>
          </a:xfrm>
        </p:grpSpPr>
        <p:sp>
          <p:nvSpPr>
            <p:cNvPr id="10" name="Rectangle 9">
              <a:extLst>
                <a:ext uri="{FF2B5EF4-FFF2-40B4-BE49-F238E27FC236}">
                  <a16:creationId xmlns:a16="http://schemas.microsoft.com/office/drawing/2014/main" id="{7AE13489-4117-3020-070B-FF8C3B43D2F2}"/>
                </a:ext>
              </a:extLst>
            </p:cNvPr>
            <p:cNvSpPr/>
            <p:nvPr/>
          </p:nvSpPr>
          <p:spPr>
            <a:xfrm>
              <a:off x="531347" y="2381382"/>
              <a:ext cx="5288428" cy="3495543"/>
            </a:xfrm>
            <a:prstGeom prst="rect">
              <a:avLst/>
            </a:prstGeom>
            <a:solidFill>
              <a:schemeClr val="bg1"/>
            </a:solidFill>
            <a:ln w="28575">
              <a:solidFill>
                <a:srgbClr val="7E0C6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81BBCDC-A29A-14EB-E14B-C565550327CE}"/>
                </a:ext>
              </a:extLst>
            </p:cNvPr>
            <p:cNvSpPr txBox="1"/>
            <p:nvPr/>
          </p:nvSpPr>
          <p:spPr>
            <a:xfrm>
              <a:off x="1003251" y="4733115"/>
              <a:ext cx="3916188" cy="909864"/>
            </a:xfrm>
            <a:prstGeom prst="rect">
              <a:avLst/>
            </a:prstGeom>
            <a:solidFill>
              <a:schemeClr val="bg1"/>
            </a:solidFill>
            <a:ln>
              <a:solidFill>
                <a:schemeClr val="bg1"/>
              </a:solidFill>
            </a:ln>
          </p:spPr>
          <p:txBody>
            <a:bodyPr wrap="square" rtlCol="0">
              <a:spAutoFit/>
            </a:bodyPr>
            <a:lstStyle/>
            <a:p>
              <a:pPr algn="ctr">
                <a:lnSpc>
                  <a:spcPct val="113000"/>
                </a:lnSpc>
              </a:pPr>
              <a:r>
                <a:rPr lang="en-US" sz="1200" dirty="0">
                  <a:latin typeface="Arial" panose="020B0604020202020204" pitchFamily="34" charset="0"/>
                  <a:cs typeface="Arial" panose="020B0604020202020204" pitchFamily="34" charset="0"/>
                </a:rPr>
                <a:t>Pools can only be deleted between the hours of </a:t>
              </a:r>
              <a:r>
                <a:rPr lang="en-US" sz="1200" b="1" dirty="0">
                  <a:latin typeface="Arial" panose="020B0604020202020204" pitchFamily="34" charset="0"/>
                  <a:cs typeface="Arial" panose="020B0604020202020204" pitchFamily="34" charset="0"/>
                </a:rPr>
                <a:t>2:00PM – 4:00PM EST by the PPA. </a:t>
              </a:r>
            </a:p>
            <a:p>
              <a:pPr algn="ctr">
                <a:lnSpc>
                  <a:spcPct val="113000"/>
                </a:lnSpc>
              </a:pPr>
              <a:r>
                <a:rPr lang="en-US" sz="1200" dirty="0">
                  <a:latin typeface="Arial" panose="020B0604020202020204" pitchFamily="34" charset="0"/>
                  <a:cs typeface="Arial" panose="020B0604020202020204" pitchFamily="34" charset="0"/>
                </a:rPr>
                <a:t>Contact Ginnie Mae Customer Support at </a:t>
              </a:r>
            </a:p>
            <a:p>
              <a:pPr algn="ctr">
                <a:lnSpc>
                  <a:spcPct val="113000"/>
                </a:lnSpc>
              </a:pPr>
              <a:r>
                <a:rPr lang="en-US" sz="1200" dirty="0">
                  <a:latin typeface="Arial" panose="020B0604020202020204" pitchFamily="34" charset="0"/>
                  <a:cs typeface="Arial" panose="020B0604020202020204" pitchFamily="34" charset="0"/>
                </a:rPr>
                <a:t>1-833-466-2435 </a:t>
              </a:r>
              <a:endParaRPr lang="en-US" sz="1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9D17900-82F1-44E4-4CD1-9E8AE01FDB71}"/>
                </a:ext>
              </a:extLst>
            </p:cNvPr>
            <p:cNvSpPr txBox="1"/>
            <p:nvPr/>
          </p:nvSpPr>
          <p:spPr>
            <a:xfrm>
              <a:off x="575133" y="3594482"/>
              <a:ext cx="4772425" cy="461664"/>
            </a:xfrm>
            <a:prstGeom prst="rect">
              <a:avLst/>
            </a:prstGeom>
            <a:solidFill>
              <a:schemeClr val="bg1"/>
            </a:solidFill>
            <a:ln>
              <a:solidFill>
                <a:schemeClr val="bg1"/>
              </a:solidFill>
            </a:ln>
          </p:spPr>
          <p:txBody>
            <a:bodyPr wrap="square" rtlCol="0">
              <a:spAutoFit/>
            </a:bodyPr>
            <a:lstStyle/>
            <a:p>
              <a:pPr algn="ctr"/>
              <a:r>
                <a:rPr lang="en-US" sz="1200" dirty="0">
                  <a:latin typeface="Arial" panose="020B0604020202020204" pitchFamily="34" charset="0"/>
                  <a:cs typeface="Arial" panose="020B0604020202020204" pitchFamily="34" charset="0"/>
                </a:rPr>
                <a:t>Will be considered </a:t>
              </a:r>
              <a:r>
                <a:rPr lang="en-US" sz="1200" b="1" dirty="0">
                  <a:latin typeface="Arial" panose="020B0604020202020204" pitchFamily="34" charset="0"/>
                  <a:cs typeface="Arial" panose="020B0604020202020204" pitchFamily="34" charset="0"/>
                </a:rPr>
                <a:t>Day Processing </a:t>
              </a:r>
              <a:r>
                <a:rPr lang="en-US" sz="1200" dirty="0">
                  <a:latin typeface="Arial" panose="020B0604020202020204" pitchFamily="34" charset="0"/>
                  <a:cs typeface="Arial" panose="020B0604020202020204" pitchFamily="34" charset="0"/>
                </a:rPr>
                <a:t>and may be delivered for settlement on the next business day.</a:t>
              </a:r>
              <a:endParaRPr lang="en-US" sz="1200" b="1"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010E99D0-2040-B439-2D56-C2175D2808D3}"/>
                </a:ext>
              </a:extLst>
            </p:cNvPr>
            <p:cNvGrpSpPr/>
            <p:nvPr/>
          </p:nvGrpSpPr>
          <p:grpSpPr>
            <a:xfrm>
              <a:off x="1295302" y="2884919"/>
              <a:ext cx="3186304" cy="514350"/>
              <a:chOff x="1295302" y="2884919"/>
              <a:chExt cx="3186304" cy="514350"/>
            </a:xfrm>
          </p:grpSpPr>
          <p:sp>
            <p:nvSpPr>
              <p:cNvPr id="7" name="TextBox 6">
                <a:extLst>
                  <a:ext uri="{FF2B5EF4-FFF2-40B4-BE49-F238E27FC236}">
                    <a16:creationId xmlns:a16="http://schemas.microsoft.com/office/drawing/2014/main" id="{FC291E5C-C09B-3698-55D7-F85B37B73B8B}"/>
                  </a:ext>
                </a:extLst>
              </p:cNvPr>
              <p:cNvSpPr txBox="1"/>
              <p:nvPr/>
            </p:nvSpPr>
            <p:spPr>
              <a:xfrm>
                <a:off x="1669062" y="3009101"/>
                <a:ext cx="2812544" cy="276999"/>
              </a:xfrm>
              <a:prstGeom prst="rect">
                <a:avLst/>
              </a:prstGeom>
              <a:solidFill>
                <a:schemeClr val="bg1"/>
              </a:solidFill>
              <a:ln>
                <a:solidFill>
                  <a:schemeClr val="bg1"/>
                </a:solidFill>
              </a:ln>
            </p:spPr>
            <p:txBody>
              <a:bodyPr wrap="square" rtlCol="0">
                <a:spAutoFit/>
              </a:bodyPr>
              <a:lstStyle/>
              <a:p>
                <a:pPr algn="ctr"/>
                <a:r>
                  <a:rPr lang="en-US" sz="1200" dirty="0">
                    <a:latin typeface="Arial" panose="020B0604020202020204" pitchFamily="34" charset="0"/>
                    <a:cs typeface="Arial" panose="020B0604020202020204" pitchFamily="34" charset="0"/>
                  </a:rPr>
                  <a:t>Pools Certified </a:t>
                </a:r>
                <a:r>
                  <a:rPr lang="en-US" sz="1200" b="1" dirty="0">
                    <a:latin typeface="Arial" panose="020B0604020202020204" pitchFamily="34" charset="0"/>
                    <a:cs typeface="Arial" panose="020B0604020202020204" pitchFamily="34" charset="0"/>
                  </a:rPr>
                  <a:t>Prior </a:t>
                </a:r>
                <a:r>
                  <a:rPr lang="en-US" sz="1200" dirty="0">
                    <a:latin typeface="Arial" panose="020B0604020202020204" pitchFamily="34" charset="0"/>
                    <a:cs typeface="Arial" panose="020B0604020202020204" pitchFamily="34" charset="0"/>
                  </a:rPr>
                  <a:t>to 2:00 PM EST</a:t>
                </a:r>
                <a:endParaRPr lang="en-US" sz="12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B1197C0-B2AC-3AE3-DB4D-29D40AF37B5A}"/>
                  </a:ext>
                </a:extLst>
              </p:cNvPr>
              <p:cNvCxnSpPr>
                <a:cxnSpLocks/>
              </p:cNvCxnSpPr>
              <p:nvPr/>
            </p:nvCxnSpPr>
            <p:spPr>
              <a:xfrm>
                <a:off x="1822296" y="3319948"/>
                <a:ext cx="24915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2BA54C0-B9B4-7B45-A342-489B2989DD8F}"/>
                  </a:ext>
                </a:extLst>
              </p:cNvPr>
              <p:cNvPicPr>
                <a:picLocks noChangeAspect="1"/>
              </p:cNvPicPr>
              <p:nvPr/>
            </p:nvPicPr>
            <p:blipFill>
              <a:blip r:embed="rId2"/>
              <a:stretch>
                <a:fillRect/>
              </a:stretch>
            </p:blipFill>
            <p:spPr>
              <a:xfrm>
                <a:off x="1295302" y="2884919"/>
                <a:ext cx="533400" cy="514350"/>
              </a:xfrm>
              <a:prstGeom prst="rect">
                <a:avLst/>
              </a:prstGeom>
            </p:spPr>
          </p:pic>
        </p:grpSp>
        <p:sp>
          <p:nvSpPr>
            <p:cNvPr id="12" name="TextBox 11">
              <a:extLst>
                <a:ext uri="{FF2B5EF4-FFF2-40B4-BE49-F238E27FC236}">
                  <a16:creationId xmlns:a16="http://schemas.microsoft.com/office/drawing/2014/main" id="{3A260047-22F3-9781-33FA-19FFD1A0FB36}"/>
                </a:ext>
              </a:extLst>
            </p:cNvPr>
            <p:cNvSpPr txBox="1"/>
            <p:nvPr/>
          </p:nvSpPr>
          <p:spPr>
            <a:xfrm>
              <a:off x="1549883" y="2050294"/>
              <a:ext cx="3118005" cy="584775"/>
            </a:xfrm>
            <a:prstGeom prst="rect">
              <a:avLst/>
            </a:prstGeom>
            <a:solidFill>
              <a:schemeClr val="bg1"/>
            </a:solidFill>
            <a:ln>
              <a:solidFill>
                <a:schemeClr val="bg1"/>
              </a:solidFill>
            </a:ln>
            <a:effectLst>
              <a:softEdge rad="31750"/>
            </a:effectLst>
          </p:spPr>
          <p:txBody>
            <a:bodyPr wrap="square" rtlCol="0">
              <a:spAutoFit/>
            </a:bodyPr>
            <a:lstStyle/>
            <a:p>
              <a:pPr algn="ctr"/>
              <a:r>
                <a:rPr lang="en-US" sz="1600" b="1" dirty="0">
                  <a:solidFill>
                    <a:srgbClr val="7E0C6E"/>
                  </a:solidFill>
                  <a:latin typeface="Arial" panose="020B0604020202020204" pitchFamily="34" charset="0"/>
                  <a:cs typeface="Arial" panose="020B0604020202020204" pitchFamily="34" charset="0"/>
                </a:rPr>
                <a:t>2:00PM SWEEP</a:t>
              </a:r>
            </a:p>
            <a:p>
              <a:pPr algn="ctr"/>
              <a:r>
                <a:rPr lang="en-US" sz="1600" dirty="0">
                  <a:solidFill>
                    <a:srgbClr val="7E0C6E"/>
                  </a:solidFill>
                  <a:latin typeface="Arial" panose="020B0604020202020204" pitchFamily="34" charset="0"/>
                  <a:cs typeface="Arial" panose="020B0604020202020204" pitchFamily="34" charset="0"/>
                </a:rPr>
                <a:t>Certified Pools/Loan Packages</a:t>
              </a:r>
            </a:p>
          </p:txBody>
        </p:sp>
      </p:grpSp>
      <p:grpSp>
        <p:nvGrpSpPr>
          <p:cNvPr id="25" name="Group 24">
            <a:extLst>
              <a:ext uri="{FF2B5EF4-FFF2-40B4-BE49-F238E27FC236}">
                <a16:creationId xmlns:a16="http://schemas.microsoft.com/office/drawing/2014/main" id="{1714B922-FBF9-6B0D-5A4C-E308CD068689}"/>
              </a:ext>
            </a:extLst>
          </p:cNvPr>
          <p:cNvGrpSpPr/>
          <p:nvPr/>
        </p:nvGrpSpPr>
        <p:grpSpPr>
          <a:xfrm>
            <a:off x="6351659" y="2050294"/>
            <a:ext cx="5288428" cy="3826631"/>
            <a:chOff x="6351659" y="2050294"/>
            <a:chExt cx="5288428" cy="3826631"/>
          </a:xfrm>
        </p:grpSpPr>
        <p:sp>
          <p:nvSpPr>
            <p:cNvPr id="19" name="Rectangle 18">
              <a:extLst>
                <a:ext uri="{FF2B5EF4-FFF2-40B4-BE49-F238E27FC236}">
                  <a16:creationId xmlns:a16="http://schemas.microsoft.com/office/drawing/2014/main" id="{FE809F4F-38D8-108D-C9B5-26E8E954ABB8}"/>
                </a:ext>
              </a:extLst>
            </p:cNvPr>
            <p:cNvSpPr/>
            <p:nvPr/>
          </p:nvSpPr>
          <p:spPr>
            <a:xfrm>
              <a:off x="6351659" y="2381382"/>
              <a:ext cx="5288428" cy="3495543"/>
            </a:xfrm>
            <a:prstGeom prst="rect">
              <a:avLst/>
            </a:prstGeom>
            <a:solidFill>
              <a:schemeClr val="bg1"/>
            </a:solidFill>
            <a:ln w="28575">
              <a:solidFill>
                <a:srgbClr val="A4B33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D9746C0-6C57-C3FE-EF51-27B71A10C767}"/>
                </a:ext>
              </a:extLst>
            </p:cNvPr>
            <p:cNvSpPr txBox="1"/>
            <p:nvPr/>
          </p:nvSpPr>
          <p:spPr>
            <a:xfrm>
              <a:off x="6403793" y="4648293"/>
              <a:ext cx="5131440" cy="1118511"/>
            </a:xfrm>
            <a:prstGeom prst="rect">
              <a:avLst/>
            </a:prstGeom>
            <a:solidFill>
              <a:schemeClr val="bg1"/>
            </a:solidFill>
            <a:ln>
              <a:solidFill>
                <a:schemeClr val="bg1"/>
              </a:solidFill>
            </a:ln>
          </p:spPr>
          <p:txBody>
            <a:bodyPr wrap="square" rtlCol="0">
              <a:spAutoFit/>
            </a:bodyPr>
            <a:lstStyle/>
            <a:p>
              <a:pPr algn="ctr">
                <a:lnSpc>
                  <a:spcPct val="113000"/>
                </a:lnSpc>
              </a:pPr>
              <a:r>
                <a:rPr lang="en-US" sz="1200" dirty="0">
                  <a:latin typeface="Arial" panose="020B0604020202020204" pitchFamily="34" charset="0"/>
                  <a:cs typeface="Arial" panose="020B0604020202020204" pitchFamily="34" charset="0"/>
                </a:rPr>
                <a:t>Issuers have until </a:t>
              </a:r>
            </a:p>
            <a:p>
              <a:pPr algn="ctr">
                <a:lnSpc>
                  <a:spcPct val="113000"/>
                </a:lnSpc>
              </a:pPr>
              <a:r>
                <a:rPr lang="en-US" sz="1200" b="1" dirty="0">
                  <a:latin typeface="Arial" panose="020B0604020202020204" pitchFamily="34" charset="0"/>
                  <a:cs typeface="Arial" panose="020B0604020202020204" pitchFamily="34" charset="0"/>
                </a:rPr>
                <a:t>12:00PM to perform Auto-Recall in SFPDM</a:t>
              </a:r>
              <a:r>
                <a:rPr lang="en-US" sz="1200" dirty="0">
                  <a:latin typeface="Arial" panose="020B0604020202020204" pitchFamily="34" charset="0"/>
                  <a:cs typeface="Arial" panose="020B0604020202020204" pitchFamily="34" charset="0"/>
                </a:rPr>
                <a:t>. </a:t>
              </a:r>
            </a:p>
            <a:p>
              <a:pPr algn="ctr">
                <a:lnSpc>
                  <a:spcPct val="113000"/>
                </a:lnSpc>
              </a:pPr>
              <a:r>
                <a:rPr lang="en-US" sz="1200" dirty="0">
                  <a:latin typeface="Arial" panose="020B0604020202020204" pitchFamily="34" charset="0"/>
                  <a:cs typeface="Arial" panose="020B0604020202020204" pitchFamily="34" charset="0"/>
                </a:rPr>
                <a:t>for assistance with deleting pools </a:t>
              </a:r>
              <a:r>
                <a:rPr lang="en-US" sz="1200" b="1" dirty="0">
                  <a:latin typeface="Arial" panose="020B0604020202020204" pitchFamily="34" charset="0"/>
                  <a:cs typeface="Arial" panose="020B0604020202020204" pitchFamily="34" charset="0"/>
                </a:rPr>
                <a:t>after 12:00PM </a:t>
              </a:r>
              <a:r>
                <a:rPr lang="en-US" sz="1200" u="sng" dirty="0">
                  <a:latin typeface="Arial" panose="020B0604020202020204" pitchFamily="34" charset="0"/>
                  <a:cs typeface="Arial" panose="020B0604020202020204" pitchFamily="34" charset="0"/>
                </a:rPr>
                <a:t>but before </a:t>
              </a:r>
              <a:r>
                <a:rPr lang="en-US" sz="1200" b="1" dirty="0">
                  <a:latin typeface="Arial" panose="020B0604020202020204" pitchFamily="34" charset="0"/>
                  <a:cs typeface="Arial" panose="020B0604020202020204" pitchFamily="34" charset="0"/>
                </a:rPr>
                <a:t>4:00PM EST</a:t>
              </a:r>
            </a:p>
            <a:p>
              <a:pPr algn="ctr">
                <a:lnSpc>
                  <a:spcPct val="113000"/>
                </a:lnSpc>
              </a:pPr>
              <a:r>
                <a:rPr lang="en-US" sz="1200" dirty="0">
                  <a:latin typeface="Arial" panose="020B0604020202020204" pitchFamily="34" charset="0"/>
                  <a:cs typeface="Arial" panose="020B0604020202020204" pitchFamily="34" charset="0"/>
                </a:rPr>
                <a:t>Issuers must contact Ginnie Mae Customer Support at </a:t>
              </a:r>
            </a:p>
            <a:p>
              <a:pPr algn="ctr">
                <a:lnSpc>
                  <a:spcPct val="113000"/>
                </a:lnSpc>
              </a:pPr>
              <a:r>
                <a:rPr lang="en-US" sz="1200" dirty="0">
                  <a:latin typeface="Arial" panose="020B0604020202020204" pitchFamily="34" charset="0"/>
                  <a:cs typeface="Arial" panose="020B0604020202020204" pitchFamily="34" charset="0"/>
                </a:rPr>
                <a:t>1-833-466-2435</a:t>
              </a:r>
              <a:endParaRPr lang="en-US" sz="12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E8BE401-720C-6BA2-16F9-BBC6A5DABA55}"/>
                </a:ext>
              </a:extLst>
            </p:cNvPr>
            <p:cNvSpPr txBox="1"/>
            <p:nvPr/>
          </p:nvSpPr>
          <p:spPr>
            <a:xfrm>
              <a:off x="6687708" y="3594482"/>
              <a:ext cx="4563610" cy="461665"/>
            </a:xfrm>
            <a:prstGeom prst="rect">
              <a:avLst/>
            </a:prstGeom>
            <a:solidFill>
              <a:schemeClr val="bg1"/>
            </a:solidFill>
            <a:ln>
              <a:solidFill>
                <a:schemeClr val="bg1"/>
              </a:solidFill>
            </a:ln>
          </p:spPr>
          <p:txBody>
            <a:bodyPr wrap="square" rtlCol="0">
              <a:spAutoFit/>
            </a:bodyPr>
            <a:lstStyle/>
            <a:p>
              <a:pPr algn="ctr"/>
              <a:r>
                <a:rPr lang="en-US" sz="1200" dirty="0">
                  <a:latin typeface="Arial" panose="020B0604020202020204" pitchFamily="34" charset="0"/>
                  <a:cs typeface="Arial" panose="020B0604020202020204" pitchFamily="34" charset="0"/>
                </a:rPr>
                <a:t>Will be considered </a:t>
              </a:r>
              <a:r>
                <a:rPr lang="en-US" sz="1200" b="1" dirty="0">
                  <a:latin typeface="Arial" panose="020B0604020202020204" pitchFamily="34" charset="0"/>
                  <a:cs typeface="Arial" panose="020B0604020202020204" pitchFamily="34" charset="0"/>
                </a:rPr>
                <a:t>2-Day Processing </a:t>
              </a:r>
              <a:r>
                <a:rPr lang="en-US" sz="1200" dirty="0">
                  <a:latin typeface="Arial" panose="020B0604020202020204" pitchFamily="34" charset="0"/>
                  <a:cs typeface="Arial" panose="020B0604020202020204" pitchFamily="34" charset="0"/>
                </a:rPr>
                <a:t>and may be delivered for settlement in two (2) business days.</a:t>
              </a:r>
              <a:endParaRPr lang="en-US" sz="1200" b="1"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B2AE1BE3-B83B-6D96-6FEA-27184C052C61}"/>
                </a:ext>
              </a:extLst>
            </p:cNvPr>
            <p:cNvGrpSpPr/>
            <p:nvPr/>
          </p:nvGrpSpPr>
          <p:grpSpPr>
            <a:xfrm>
              <a:off x="7133325" y="2884919"/>
              <a:ext cx="2966127" cy="532158"/>
              <a:chOff x="7133325" y="2972424"/>
              <a:chExt cx="2966127" cy="532158"/>
            </a:xfrm>
          </p:grpSpPr>
          <p:sp>
            <p:nvSpPr>
              <p:cNvPr id="15" name="TextBox 14">
                <a:extLst>
                  <a:ext uri="{FF2B5EF4-FFF2-40B4-BE49-F238E27FC236}">
                    <a16:creationId xmlns:a16="http://schemas.microsoft.com/office/drawing/2014/main" id="{4F6EFBA9-D866-1D85-7903-9E46B08B32AA}"/>
                  </a:ext>
                </a:extLst>
              </p:cNvPr>
              <p:cNvSpPr txBox="1"/>
              <p:nvPr/>
            </p:nvSpPr>
            <p:spPr>
              <a:xfrm>
                <a:off x="7460845" y="2972424"/>
                <a:ext cx="2638607" cy="461665"/>
              </a:xfrm>
              <a:prstGeom prst="rect">
                <a:avLst/>
              </a:prstGeom>
              <a:solidFill>
                <a:schemeClr val="bg1"/>
              </a:solidFill>
              <a:ln>
                <a:solidFill>
                  <a:schemeClr val="bg1"/>
                </a:solidFill>
              </a:ln>
            </p:spPr>
            <p:txBody>
              <a:bodyPr wrap="square" rtlCol="0">
                <a:spAutoFit/>
              </a:bodyPr>
              <a:lstStyle/>
              <a:p>
                <a:pPr algn="ctr"/>
                <a:r>
                  <a:rPr lang="en-US" sz="1200" dirty="0">
                    <a:latin typeface="Arial" panose="020B0604020202020204" pitchFamily="34" charset="0"/>
                    <a:cs typeface="Arial" panose="020B0604020202020204" pitchFamily="34" charset="0"/>
                  </a:rPr>
                  <a:t>Pools Certified </a:t>
                </a:r>
                <a:r>
                  <a:rPr lang="en-US" sz="1200" b="1" dirty="0">
                    <a:latin typeface="Arial" panose="020B0604020202020204" pitchFamily="34" charset="0"/>
                    <a:cs typeface="Arial" panose="020B0604020202020204" pitchFamily="34" charset="0"/>
                  </a:rPr>
                  <a:t>After</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2:00PM EST </a:t>
                </a:r>
                <a:r>
                  <a:rPr lang="en-US" sz="1200" u="sng" dirty="0">
                    <a:latin typeface="Arial" panose="020B0604020202020204" pitchFamily="34" charset="0"/>
                    <a:cs typeface="Arial" panose="020B0604020202020204" pitchFamily="34" charset="0"/>
                  </a:rPr>
                  <a:t>but before </a:t>
                </a:r>
                <a:r>
                  <a:rPr lang="en-US" sz="1200" dirty="0">
                    <a:latin typeface="Arial" panose="020B0604020202020204" pitchFamily="34" charset="0"/>
                    <a:cs typeface="Arial" panose="020B0604020202020204" pitchFamily="34" charset="0"/>
                  </a:rPr>
                  <a:t>9:00PM EST</a:t>
                </a:r>
                <a:endParaRPr lang="en-US" sz="1200" b="1"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AFAA963A-0FA7-7E77-0B46-2B78B08F9367}"/>
                  </a:ext>
                </a:extLst>
              </p:cNvPr>
              <p:cNvCxnSpPr>
                <a:cxnSpLocks/>
              </p:cNvCxnSpPr>
              <p:nvPr/>
            </p:nvCxnSpPr>
            <p:spPr>
              <a:xfrm>
                <a:off x="7460845" y="3453139"/>
                <a:ext cx="24915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5BDDB40-250A-0FBE-D4C6-431552709169}"/>
                  </a:ext>
                </a:extLst>
              </p:cNvPr>
              <p:cNvPicPr>
                <a:picLocks noChangeAspect="1"/>
              </p:cNvPicPr>
              <p:nvPr/>
            </p:nvPicPr>
            <p:blipFill>
              <a:blip r:embed="rId3"/>
              <a:stretch>
                <a:fillRect/>
              </a:stretch>
            </p:blipFill>
            <p:spPr>
              <a:xfrm>
                <a:off x="7133325" y="3045989"/>
                <a:ext cx="495300" cy="458593"/>
              </a:xfrm>
              <a:prstGeom prst="rect">
                <a:avLst/>
              </a:prstGeom>
            </p:spPr>
          </p:pic>
        </p:grpSp>
        <p:pic>
          <p:nvPicPr>
            <p:cNvPr id="18" name="Picture 17">
              <a:extLst>
                <a:ext uri="{FF2B5EF4-FFF2-40B4-BE49-F238E27FC236}">
                  <a16:creationId xmlns:a16="http://schemas.microsoft.com/office/drawing/2014/main" id="{3734B1E2-A553-5943-6D26-56496FA37158}"/>
                </a:ext>
              </a:extLst>
            </p:cNvPr>
            <p:cNvPicPr>
              <a:picLocks noChangeAspect="1"/>
            </p:cNvPicPr>
            <p:nvPr/>
          </p:nvPicPr>
          <p:blipFill>
            <a:blip r:embed="rId4"/>
            <a:stretch>
              <a:fillRect/>
            </a:stretch>
          </p:blipFill>
          <p:spPr>
            <a:xfrm>
              <a:off x="6830555" y="2981242"/>
              <a:ext cx="328053" cy="569949"/>
            </a:xfrm>
            <a:prstGeom prst="rect">
              <a:avLst/>
            </a:prstGeom>
          </p:spPr>
        </p:pic>
        <p:sp>
          <p:nvSpPr>
            <p:cNvPr id="22" name="TextBox 21">
              <a:extLst>
                <a:ext uri="{FF2B5EF4-FFF2-40B4-BE49-F238E27FC236}">
                  <a16:creationId xmlns:a16="http://schemas.microsoft.com/office/drawing/2014/main" id="{2FC44333-AE1E-2F45-493C-AB4F7CFD4188}"/>
                </a:ext>
              </a:extLst>
            </p:cNvPr>
            <p:cNvSpPr txBox="1"/>
            <p:nvPr/>
          </p:nvSpPr>
          <p:spPr>
            <a:xfrm>
              <a:off x="7343836" y="2050294"/>
              <a:ext cx="3118005" cy="584775"/>
            </a:xfrm>
            <a:prstGeom prst="rect">
              <a:avLst/>
            </a:prstGeom>
            <a:solidFill>
              <a:schemeClr val="bg1"/>
            </a:solidFill>
            <a:ln>
              <a:solidFill>
                <a:schemeClr val="bg1"/>
              </a:solidFill>
            </a:ln>
            <a:effectLst>
              <a:softEdge rad="31750"/>
            </a:effectLst>
          </p:spPr>
          <p:txBody>
            <a:bodyPr wrap="square" rtlCol="0">
              <a:spAutoFit/>
            </a:bodyPr>
            <a:lstStyle/>
            <a:p>
              <a:pPr algn="ctr"/>
              <a:r>
                <a:rPr lang="en-US" sz="1600" b="1" dirty="0">
                  <a:solidFill>
                    <a:srgbClr val="A4B339"/>
                  </a:solidFill>
                  <a:latin typeface="Arial" panose="020B0604020202020204" pitchFamily="34" charset="0"/>
                  <a:cs typeface="Arial" panose="020B0604020202020204" pitchFamily="34" charset="0"/>
                </a:rPr>
                <a:t>9:00PM SWEEP</a:t>
              </a:r>
            </a:p>
            <a:p>
              <a:pPr algn="ctr"/>
              <a:r>
                <a:rPr lang="en-US" sz="1600" dirty="0">
                  <a:solidFill>
                    <a:srgbClr val="A4B339"/>
                  </a:solidFill>
                  <a:latin typeface="Arial" panose="020B0604020202020204" pitchFamily="34" charset="0"/>
                  <a:cs typeface="Arial" panose="020B0604020202020204" pitchFamily="34" charset="0"/>
                </a:rPr>
                <a:t>Certified Pools/Loan Packages</a:t>
              </a:r>
            </a:p>
          </p:txBody>
        </p:sp>
      </p:grpSp>
      <p:sp>
        <p:nvSpPr>
          <p:cNvPr id="23" name="Rectangle 22">
            <a:extLst>
              <a:ext uri="{FF2B5EF4-FFF2-40B4-BE49-F238E27FC236}">
                <a16:creationId xmlns:a16="http://schemas.microsoft.com/office/drawing/2014/main" id="{96E2E9D9-951E-A893-26A8-962B7D5198D8}"/>
              </a:ext>
            </a:extLst>
          </p:cNvPr>
          <p:cNvSpPr/>
          <p:nvPr/>
        </p:nvSpPr>
        <p:spPr>
          <a:xfrm>
            <a:off x="556083" y="4269277"/>
            <a:ext cx="11038595" cy="249845"/>
          </a:xfrm>
          <a:prstGeom prst="rect">
            <a:avLst/>
          </a:prstGeom>
          <a:solidFill>
            <a:schemeClr val="bg1">
              <a:lumMod val="85000"/>
            </a:schemeClr>
          </a:solidFill>
          <a:ln>
            <a:solidFill>
              <a:schemeClr val="bg1">
                <a:lumMod val="85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rial" panose="020B0604020202020204" pitchFamily="34" charset="0"/>
                <a:cs typeface="Arial" panose="020B0604020202020204" pitchFamily="34" charset="0"/>
              </a:rPr>
              <a:t>Recalling Pools </a:t>
            </a:r>
            <a:r>
              <a:rPr lang="en-US" sz="1400" b="1" u="sng" dirty="0">
                <a:solidFill>
                  <a:srgbClr val="002060"/>
                </a:solidFill>
                <a:latin typeface="Arial" panose="020B0604020202020204" pitchFamily="34" charset="0"/>
                <a:cs typeface="Arial" panose="020B0604020202020204" pitchFamily="34" charset="0"/>
              </a:rPr>
              <a:t>After</a:t>
            </a:r>
            <a:r>
              <a:rPr lang="en-US" sz="1400" b="1" dirty="0">
                <a:solidFill>
                  <a:srgbClr val="002060"/>
                </a:solidFill>
                <a:latin typeface="Arial" panose="020B0604020202020204" pitchFamily="34" charset="0"/>
                <a:cs typeface="Arial" panose="020B0604020202020204" pitchFamily="34" charset="0"/>
              </a:rPr>
              <a:t> Certification</a:t>
            </a:r>
          </a:p>
        </p:txBody>
      </p:sp>
      <p:pic>
        <p:nvPicPr>
          <p:cNvPr id="27" name="Picture 26">
            <a:extLst>
              <a:ext uri="{FF2B5EF4-FFF2-40B4-BE49-F238E27FC236}">
                <a16:creationId xmlns:a16="http://schemas.microsoft.com/office/drawing/2014/main" id="{DB58263D-AC14-33AA-1867-B8BCFE54A1E5}"/>
              </a:ext>
            </a:extLst>
          </p:cNvPr>
          <p:cNvPicPr>
            <a:picLocks noChangeAspect="1"/>
          </p:cNvPicPr>
          <p:nvPr/>
        </p:nvPicPr>
        <p:blipFill>
          <a:blip r:embed="rId5"/>
          <a:stretch>
            <a:fillRect/>
          </a:stretch>
        </p:blipFill>
        <p:spPr>
          <a:xfrm>
            <a:off x="1933575" y="1260404"/>
            <a:ext cx="7943850" cy="676275"/>
          </a:xfrm>
          <a:prstGeom prst="rect">
            <a:avLst/>
          </a:prstGeom>
        </p:spPr>
      </p:pic>
      <p:sp>
        <p:nvSpPr>
          <p:cNvPr id="28" name="TextBox 27">
            <a:extLst>
              <a:ext uri="{FF2B5EF4-FFF2-40B4-BE49-F238E27FC236}">
                <a16:creationId xmlns:a16="http://schemas.microsoft.com/office/drawing/2014/main" id="{3A9CECAA-883D-AD74-4342-DED0753C869C}"/>
              </a:ext>
            </a:extLst>
          </p:cNvPr>
          <p:cNvSpPr txBox="1"/>
          <p:nvPr/>
        </p:nvSpPr>
        <p:spPr>
          <a:xfrm>
            <a:off x="2807133" y="1349669"/>
            <a:ext cx="7577509" cy="523220"/>
          </a:xfrm>
          <a:prstGeom prst="rect">
            <a:avLst/>
          </a:prstGeom>
          <a:solidFill>
            <a:schemeClr val="bg1"/>
          </a:solidFill>
          <a:ln>
            <a:solidFill>
              <a:schemeClr val="bg1"/>
            </a:solidFill>
          </a:ln>
        </p:spPr>
        <p:txBody>
          <a:bodyPr wrap="square" rtlCol="0">
            <a:spAutoFit/>
          </a:bodyPr>
          <a:lstStyle/>
          <a:p>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SFPDM </a:t>
            </a:r>
            <a:r>
              <a:rPr lang="en-US" sz="1400" dirty="0">
                <a:latin typeface="Arial" panose="020B0604020202020204" pitchFamily="34" charset="0"/>
                <a:cs typeface="Arial" panose="020B0604020202020204" pitchFamily="34" charset="0"/>
              </a:rPr>
              <a:t>network is </a:t>
            </a:r>
            <a:r>
              <a:rPr lang="en-US" sz="1400" b="1" dirty="0">
                <a:latin typeface="Arial" panose="020B0604020202020204" pitchFamily="34" charset="0"/>
                <a:cs typeface="Arial" panose="020B0604020202020204" pitchFamily="34" charset="0"/>
              </a:rPr>
              <a:t>swept twice each business day </a:t>
            </a:r>
            <a:r>
              <a:rPr lang="en-US" sz="1400" dirty="0">
                <a:latin typeface="Arial" panose="020B0604020202020204" pitchFamily="34" charset="0"/>
                <a:cs typeface="Arial" panose="020B0604020202020204" pitchFamily="34" charset="0"/>
              </a:rPr>
              <a:t>for processing and issuance of pools certified by the Document Custodian.</a:t>
            </a:r>
            <a:endParaRPr lang="en-US" sz="1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9469BD3-AFB2-4E05-7983-83749FB438A3}"/>
              </a:ext>
            </a:extLst>
          </p:cNvPr>
          <p:cNvSpPr txBox="1"/>
          <p:nvPr/>
        </p:nvSpPr>
        <p:spPr>
          <a:xfrm>
            <a:off x="319787" y="776602"/>
            <a:ext cx="8090787" cy="276999"/>
          </a:xfrm>
          <a:prstGeom prst="rect">
            <a:avLst/>
          </a:prstGeom>
          <a:noFill/>
        </p:spPr>
        <p:txBody>
          <a:bodyPr wrap="square">
            <a:spAutoFit/>
          </a:bodyPr>
          <a:lstStyle/>
          <a:p>
            <a:pPr defTabSz="304815">
              <a:spcBef>
                <a:spcPct val="20000"/>
              </a:spcBef>
              <a:defRPr/>
            </a:pPr>
            <a:r>
              <a:rPr lang="en-US" sz="1200" i="1" dirty="0">
                <a:solidFill>
                  <a:srgbClr val="002060"/>
                </a:solidFill>
                <a:latin typeface="Arial"/>
                <a:cs typeface="Arial"/>
              </a:rPr>
              <a:t>The information below provides details for Initial Certification of Pool/Loan packages in SFPDM.</a:t>
            </a:r>
          </a:p>
        </p:txBody>
      </p:sp>
    </p:spTree>
    <p:extLst>
      <p:ext uri="{BB962C8B-B14F-4D97-AF65-F5344CB8AC3E}">
        <p14:creationId xmlns:p14="http://schemas.microsoft.com/office/powerpoint/2010/main" val="330514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76EFB4-C616-4A64-A237-794219BC69A8}" type="slidenum">
              <a:rPr lang="en-US" smtClean="0"/>
              <a:pPr/>
              <a:t>8</a:t>
            </a:fld>
            <a:endParaRPr lang="en-US" dirty="0"/>
          </a:p>
        </p:txBody>
      </p:sp>
      <p:sp>
        <p:nvSpPr>
          <p:cNvPr id="6" name="Text Placeholder 3">
            <a:extLst>
              <a:ext uri="{FF2B5EF4-FFF2-40B4-BE49-F238E27FC236}">
                <a16:creationId xmlns:a16="http://schemas.microsoft.com/office/drawing/2014/main" id="{AAA68F84-964A-F615-2B8A-A5837132D9CB}"/>
              </a:ext>
            </a:extLst>
          </p:cNvPr>
          <p:cNvSpPr>
            <a:spLocks noGrp="1"/>
          </p:cNvSpPr>
          <p:nvPr>
            <p:ph type="body" sz="quarter" idx="10"/>
          </p:nvPr>
        </p:nvSpPr>
        <p:spPr>
          <a:xfrm>
            <a:off x="351042" y="303553"/>
            <a:ext cx="8246364" cy="441168"/>
          </a:xfrm>
        </p:spPr>
        <p:txBody>
          <a:bodyPr>
            <a:normAutofit/>
          </a:bodyPr>
          <a:lstStyle/>
          <a:p>
            <a:pPr lvl="0"/>
            <a:r>
              <a:rPr lang="en-US" b="1" i="1" dirty="0"/>
              <a:t>Quick tips</a:t>
            </a:r>
            <a:endParaRPr lang="en-US" b="1" i="1" dirty="0">
              <a:solidFill>
                <a:srgbClr val="16214C"/>
              </a:solidFill>
            </a:endParaRPr>
          </a:p>
        </p:txBody>
      </p:sp>
      <p:sp>
        <p:nvSpPr>
          <p:cNvPr id="3" name="Isosceles Triangle 2">
            <a:extLst>
              <a:ext uri="{FF2B5EF4-FFF2-40B4-BE49-F238E27FC236}">
                <a16:creationId xmlns:a16="http://schemas.microsoft.com/office/drawing/2014/main" id="{4B570111-05FF-D682-9EEE-97C68A541735}"/>
              </a:ext>
            </a:extLst>
          </p:cNvPr>
          <p:cNvSpPr/>
          <p:nvPr/>
        </p:nvSpPr>
        <p:spPr>
          <a:xfrm rot="5400000">
            <a:off x="555898" y="1843498"/>
            <a:ext cx="198762" cy="134752"/>
          </a:xfrm>
          <a:prstGeom prst="triangle">
            <a:avLst/>
          </a:prstGeom>
          <a:solidFill>
            <a:srgbClr val="A4B339"/>
          </a:solidFill>
          <a:ln>
            <a:solidFill>
              <a:srgbClr val="A4B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3F9E676-3A20-4C2B-7BA0-3BB5847F87F7}"/>
              </a:ext>
            </a:extLst>
          </p:cNvPr>
          <p:cNvCxnSpPr>
            <a:cxnSpLocks/>
          </p:cNvCxnSpPr>
          <p:nvPr/>
        </p:nvCxnSpPr>
        <p:spPr>
          <a:xfrm>
            <a:off x="805028" y="2047359"/>
            <a:ext cx="45534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F95DDAE-317A-D7F3-0E60-5E8C54788E37}"/>
              </a:ext>
            </a:extLst>
          </p:cNvPr>
          <p:cNvSpPr/>
          <p:nvPr/>
        </p:nvSpPr>
        <p:spPr>
          <a:xfrm>
            <a:off x="753415" y="2093019"/>
            <a:ext cx="4605078" cy="261610"/>
          </a:xfrm>
          <a:prstGeom prst="rect">
            <a:avLst/>
          </a:prstGeom>
          <a:solidFill>
            <a:schemeClr val="accent1">
              <a:lumMod val="20000"/>
              <a:lumOff val="80000"/>
            </a:schemeClr>
          </a:solidFill>
          <a:effectLst>
            <a:outerShdw blurRad="50800" dist="38100" dir="2700000" algn="tl" rotWithShape="0">
              <a:prstClr val="black">
                <a:alpha val="40000"/>
              </a:prstClr>
            </a:outerShdw>
            <a:softEdge rad="31750"/>
          </a:effectLst>
        </p:spPr>
        <p:txBody>
          <a:bodyPr wrap="square">
            <a:spAutoFit/>
          </a:bodyPr>
          <a:lstStyle/>
          <a:p>
            <a:pPr marL="1191" lvl="1"/>
            <a:r>
              <a:rPr lang="en-US" sz="1100" dirty="0">
                <a:latin typeface="Arial" panose="020B0604020202020204" pitchFamily="34" charset="0"/>
                <a:cs typeface="Arial" panose="020B0604020202020204" pitchFamily="34" charset="0"/>
              </a:rPr>
              <a:t>Importing pools will save time when creating large pools. </a:t>
            </a:r>
          </a:p>
        </p:txBody>
      </p:sp>
      <p:sp>
        <p:nvSpPr>
          <p:cNvPr id="10" name="Rectangle 9">
            <a:extLst>
              <a:ext uri="{FF2B5EF4-FFF2-40B4-BE49-F238E27FC236}">
                <a16:creationId xmlns:a16="http://schemas.microsoft.com/office/drawing/2014/main" id="{9D6101C3-CFA2-DADF-235C-985D2234CE31}"/>
              </a:ext>
            </a:extLst>
          </p:cNvPr>
          <p:cNvSpPr/>
          <p:nvPr/>
        </p:nvSpPr>
        <p:spPr>
          <a:xfrm>
            <a:off x="727287" y="1766288"/>
            <a:ext cx="4213202" cy="276999"/>
          </a:xfrm>
          <a:prstGeom prst="rect">
            <a:avLst/>
          </a:prstGeom>
          <a:noFill/>
          <a:ln>
            <a:noFill/>
          </a:ln>
        </p:spPr>
        <p:txBody>
          <a:bodyPr wrap="square">
            <a:spAutoFit/>
          </a:bodyPr>
          <a:lstStyle/>
          <a:p>
            <a:pPr marL="1191" lvl="1"/>
            <a:r>
              <a:rPr lang="en-US" sz="1200" b="1" dirty="0">
                <a:solidFill>
                  <a:srgbClr val="002060"/>
                </a:solidFill>
                <a:latin typeface="Arial" panose="020B0604020202020204" pitchFamily="34" charset="0"/>
                <a:cs typeface="Arial" panose="020B0604020202020204" pitchFamily="34" charset="0"/>
              </a:rPr>
              <a:t>Importing SFPDM Pools</a:t>
            </a:r>
          </a:p>
        </p:txBody>
      </p:sp>
      <p:sp>
        <p:nvSpPr>
          <p:cNvPr id="11" name="Isosceles Triangle 10">
            <a:extLst>
              <a:ext uri="{FF2B5EF4-FFF2-40B4-BE49-F238E27FC236}">
                <a16:creationId xmlns:a16="http://schemas.microsoft.com/office/drawing/2014/main" id="{4FF46E9A-B548-231F-4215-9B86DDC8646C}"/>
              </a:ext>
            </a:extLst>
          </p:cNvPr>
          <p:cNvSpPr/>
          <p:nvPr/>
        </p:nvSpPr>
        <p:spPr>
          <a:xfrm rot="5400000">
            <a:off x="555898" y="3179479"/>
            <a:ext cx="198762" cy="134752"/>
          </a:xfrm>
          <a:prstGeom prst="triangle">
            <a:avLst/>
          </a:prstGeom>
          <a:solidFill>
            <a:srgbClr val="A4B339"/>
          </a:solidFill>
          <a:ln>
            <a:solidFill>
              <a:srgbClr val="A4B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183D3C1-5678-D97F-01BD-BE2B37D85F96}"/>
              </a:ext>
            </a:extLst>
          </p:cNvPr>
          <p:cNvCxnSpPr>
            <a:cxnSpLocks/>
          </p:cNvCxnSpPr>
          <p:nvPr/>
        </p:nvCxnSpPr>
        <p:spPr>
          <a:xfrm>
            <a:off x="805028" y="3383340"/>
            <a:ext cx="45534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92FDADF-17AA-236B-0274-25DC0FC72F26}"/>
              </a:ext>
            </a:extLst>
          </p:cNvPr>
          <p:cNvSpPr/>
          <p:nvPr/>
        </p:nvSpPr>
        <p:spPr>
          <a:xfrm>
            <a:off x="753415" y="3429000"/>
            <a:ext cx="4605078" cy="261610"/>
          </a:xfrm>
          <a:prstGeom prst="rect">
            <a:avLst/>
          </a:prstGeom>
          <a:solidFill>
            <a:schemeClr val="accent1">
              <a:lumMod val="20000"/>
              <a:lumOff val="80000"/>
            </a:schemeClr>
          </a:solidFill>
          <a:effectLst>
            <a:outerShdw blurRad="50800" dist="38100" dir="2700000" algn="tl" rotWithShape="0">
              <a:prstClr val="black">
                <a:alpha val="40000"/>
              </a:prstClr>
            </a:outerShdw>
            <a:softEdge rad="31750"/>
          </a:effectLst>
        </p:spPr>
        <p:txBody>
          <a:bodyPr wrap="square">
            <a:spAutoFit/>
          </a:bodyPr>
          <a:lstStyle/>
          <a:p>
            <a:pPr marL="1191" lvl="1"/>
            <a:r>
              <a:rPr lang="en-US" sz="1100" dirty="0">
                <a:latin typeface="Arial" panose="020B0604020202020204" pitchFamily="34" charset="0"/>
                <a:cs typeface="Arial" panose="020B0604020202020204" pitchFamily="34" charset="0"/>
              </a:rPr>
              <a:t>Are useful when trying to search for specific pools.</a:t>
            </a:r>
          </a:p>
        </p:txBody>
      </p:sp>
      <p:sp>
        <p:nvSpPr>
          <p:cNvPr id="14" name="Rectangle 13">
            <a:extLst>
              <a:ext uri="{FF2B5EF4-FFF2-40B4-BE49-F238E27FC236}">
                <a16:creationId xmlns:a16="http://schemas.microsoft.com/office/drawing/2014/main" id="{200F8214-1D39-8029-75E7-96C1742940ED}"/>
              </a:ext>
            </a:extLst>
          </p:cNvPr>
          <p:cNvSpPr/>
          <p:nvPr/>
        </p:nvSpPr>
        <p:spPr>
          <a:xfrm>
            <a:off x="727287" y="3102269"/>
            <a:ext cx="4213202" cy="276999"/>
          </a:xfrm>
          <a:prstGeom prst="rect">
            <a:avLst/>
          </a:prstGeom>
          <a:noFill/>
          <a:ln>
            <a:noFill/>
          </a:ln>
        </p:spPr>
        <p:txBody>
          <a:bodyPr wrap="square">
            <a:spAutoFit/>
          </a:bodyPr>
          <a:lstStyle/>
          <a:p>
            <a:pPr marL="1191" lvl="1"/>
            <a:r>
              <a:rPr lang="en-US" sz="1200" b="1" dirty="0">
                <a:solidFill>
                  <a:srgbClr val="002060"/>
                </a:solidFill>
                <a:latin typeface="Arial" panose="020B0604020202020204" pitchFamily="34" charset="0"/>
                <a:cs typeface="Arial" panose="020B0604020202020204" pitchFamily="34" charset="0"/>
              </a:rPr>
              <a:t>Advanced Filter</a:t>
            </a:r>
          </a:p>
        </p:txBody>
      </p:sp>
      <p:sp>
        <p:nvSpPr>
          <p:cNvPr id="15" name="Isosceles Triangle 14">
            <a:extLst>
              <a:ext uri="{FF2B5EF4-FFF2-40B4-BE49-F238E27FC236}">
                <a16:creationId xmlns:a16="http://schemas.microsoft.com/office/drawing/2014/main" id="{183548A0-9575-91F4-A8F5-3F224DF8C692}"/>
              </a:ext>
            </a:extLst>
          </p:cNvPr>
          <p:cNvSpPr/>
          <p:nvPr/>
        </p:nvSpPr>
        <p:spPr>
          <a:xfrm rot="5400000">
            <a:off x="521381" y="4547857"/>
            <a:ext cx="198762" cy="134752"/>
          </a:xfrm>
          <a:prstGeom prst="triangle">
            <a:avLst/>
          </a:prstGeom>
          <a:solidFill>
            <a:srgbClr val="A4B339"/>
          </a:solidFill>
          <a:ln>
            <a:solidFill>
              <a:srgbClr val="A4B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3C6A0E8-E152-BD7C-04CE-AEBD60560B82}"/>
              </a:ext>
            </a:extLst>
          </p:cNvPr>
          <p:cNvCxnSpPr>
            <a:cxnSpLocks/>
          </p:cNvCxnSpPr>
          <p:nvPr/>
        </p:nvCxnSpPr>
        <p:spPr>
          <a:xfrm>
            <a:off x="778900" y="4743329"/>
            <a:ext cx="45534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9185858-263E-E91C-4E87-63FB595DDCF5}"/>
              </a:ext>
            </a:extLst>
          </p:cNvPr>
          <p:cNvSpPr/>
          <p:nvPr/>
        </p:nvSpPr>
        <p:spPr>
          <a:xfrm>
            <a:off x="727287" y="4788989"/>
            <a:ext cx="4605078" cy="261610"/>
          </a:xfrm>
          <a:prstGeom prst="rect">
            <a:avLst/>
          </a:prstGeom>
          <a:solidFill>
            <a:schemeClr val="accent1">
              <a:lumMod val="20000"/>
              <a:lumOff val="80000"/>
            </a:schemeClr>
          </a:solidFill>
          <a:effectLst>
            <a:outerShdw blurRad="50800" dist="38100" dir="2700000" algn="tl" rotWithShape="0">
              <a:prstClr val="black">
                <a:alpha val="40000"/>
              </a:prstClr>
            </a:outerShdw>
            <a:softEdge rad="31750"/>
          </a:effectLst>
        </p:spPr>
        <p:txBody>
          <a:bodyPr wrap="square">
            <a:spAutoFit/>
          </a:bodyPr>
          <a:lstStyle/>
          <a:p>
            <a:pPr marL="1191" lvl="1"/>
            <a:r>
              <a:rPr lang="en-US" sz="1100" dirty="0">
                <a:latin typeface="Arial" panose="020B0604020202020204" pitchFamily="34" charset="0"/>
                <a:cs typeface="Arial" panose="020B0604020202020204" pitchFamily="34" charset="0"/>
              </a:rPr>
              <a:t>Are useful to view different status and number of pools.</a:t>
            </a:r>
          </a:p>
        </p:txBody>
      </p:sp>
      <p:sp>
        <p:nvSpPr>
          <p:cNvPr id="18" name="Rectangle 17">
            <a:extLst>
              <a:ext uri="{FF2B5EF4-FFF2-40B4-BE49-F238E27FC236}">
                <a16:creationId xmlns:a16="http://schemas.microsoft.com/office/drawing/2014/main" id="{C021CE58-1E49-03F9-492F-52DAF10B3A1B}"/>
              </a:ext>
            </a:extLst>
          </p:cNvPr>
          <p:cNvSpPr/>
          <p:nvPr/>
        </p:nvSpPr>
        <p:spPr>
          <a:xfrm>
            <a:off x="701159" y="4462258"/>
            <a:ext cx="4213202" cy="276999"/>
          </a:xfrm>
          <a:prstGeom prst="rect">
            <a:avLst/>
          </a:prstGeom>
          <a:noFill/>
          <a:ln>
            <a:noFill/>
          </a:ln>
        </p:spPr>
        <p:txBody>
          <a:bodyPr wrap="square">
            <a:spAutoFit/>
          </a:bodyPr>
          <a:lstStyle/>
          <a:p>
            <a:pPr marL="1191" lvl="1"/>
            <a:r>
              <a:rPr lang="en-US" sz="1200" b="1" dirty="0">
                <a:solidFill>
                  <a:srgbClr val="002060"/>
                </a:solidFill>
                <a:latin typeface="Arial" panose="020B0604020202020204" pitchFamily="34" charset="0"/>
                <a:cs typeface="Arial" panose="020B0604020202020204" pitchFamily="34" charset="0"/>
              </a:rPr>
              <a:t>Skittles</a:t>
            </a:r>
          </a:p>
        </p:txBody>
      </p:sp>
      <p:sp>
        <p:nvSpPr>
          <p:cNvPr id="19" name="Isosceles Triangle 18">
            <a:extLst>
              <a:ext uri="{FF2B5EF4-FFF2-40B4-BE49-F238E27FC236}">
                <a16:creationId xmlns:a16="http://schemas.microsoft.com/office/drawing/2014/main" id="{8995F81F-DC4A-B377-B653-224185A880E1}"/>
              </a:ext>
            </a:extLst>
          </p:cNvPr>
          <p:cNvSpPr/>
          <p:nvPr/>
        </p:nvSpPr>
        <p:spPr>
          <a:xfrm rot="5400000">
            <a:off x="5898483" y="1835109"/>
            <a:ext cx="198762" cy="134752"/>
          </a:xfrm>
          <a:prstGeom prst="triangle">
            <a:avLst/>
          </a:prstGeom>
          <a:solidFill>
            <a:srgbClr val="A4B339"/>
          </a:solidFill>
          <a:ln>
            <a:solidFill>
              <a:srgbClr val="A4B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93A0D66-CEB0-7F7A-9E36-E62A64D9AFD1}"/>
              </a:ext>
            </a:extLst>
          </p:cNvPr>
          <p:cNvCxnSpPr>
            <a:cxnSpLocks/>
          </p:cNvCxnSpPr>
          <p:nvPr/>
        </p:nvCxnSpPr>
        <p:spPr>
          <a:xfrm>
            <a:off x="6147613" y="2047359"/>
            <a:ext cx="45534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425859A-F455-62D3-516C-ECFE7591A4B1}"/>
              </a:ext>
            </a:extLst>
          </p:cNvPr>
          <p:cNvSpPr/>
          <p:nvPr/>
        </p:nvSpPr>
        <p:spPr>
          <a:xfrm>
            <a:off x="6096000" y="2093019"/>
            <a:ext cx="4605078" cy="430887"/>
          </a:xfrm>
          <a:prstGeom prst="rect">
            <a:avLst/>
          </a:prstGeom>
          <a:solidFill>
            <a:schemeClr val="accent1">
              <a:lumMod val="20000"/>
              <a:lumOff val="80000"/>
            </a:schemeClr>
          </a:solidFill>
          <a:effectLst>
            <a:outerShdw blurRad="50800" dist="38100" dir="2700000" algn="tl" rotWithShape="0">
              <a:prstClr val="black">
                <a:alpha val="40000"/>
              </a:prstClr>
            </a:outerShdw>
            <a:softEdge rad="31750"/>
          </a:effectLst>
        </p:spPr>
        <p:txBody>
          <a:bodyPr wrap="square">
            <a:spAutoFit/>
          </a:bodyPr>
          <a:lstStyle/>
          <a:p>
            <a:pPr marL="1191" lvl="1"/>
            <a:r>
              <a:rPr lang="en-US" sz="1100" dirty="0">
                <a:latin typeface="Arial" panose="020B0604020202020204" pitchFamily="34" charset="0"/>
                <a:cs typeface="Arial" panose="020B0604020202020204" pitchFamily="34" charset="0"/>
              </a:rPr>
              <a:t>Make sure to select the correct Issuer Number when pooling, if the account has multiple organizations.</a:t>
            </a:r>
          </a:p>
        </p:txBody>
      </p:sp>
      <p:sp>
        <p:nvSpPr>
          <p:cNvPr id="22" name="Rectangle 21">
            <a:extLst>
              <a:ext uri="{FF2B5EF4-FFF2-40B4-BE49-F238E27FC236}">
                <a16:creationId xmlns:a16="http://schemas.microsoft.com/office/drawing/2014/main" id="{7B5A0070-52FD-B170-B08E-BC0609B3879D}"/>
              </a:ext>
            </a:extLst>
          </p:cNvPr>
          <p:cNvSpPr/>
          <p:nvPr/>
        </p:nvSpPr>
        <p:spPr>
          <a:xfrm>
            <a:off x="6069872" y="1766288"/>
            <a:ext cx="4213202" cy="276999"/>
          </a:xfrm>
          <a:prstGeom prst="rect">
            <a:avLst/>
          </a:prstGeom>
          <a:noFill/>
          <a:ln>
            <a:noFill/>
          </a:ln>
        </p:spPr>
        <p:txBody>
          <a:bodyPr wrap="square">
            <a:spAutoFit/>
          </a:bodyPr>
          <a:lstStyle/>
          <a:p>
            <a:pPr marL="1191" lvl="1"/>
            <a:r>
              <a:rPr lang="en-US" sz="1200" b="1" dirty="0">
                <a:solidFill>
                  <a:srgbClr val="002060"/>
                </a:solidFill>
                <a:latin typeface="Arial" panose="020B0604020202020204" pitchFamily="34" charset="0"/>
                <a:cs typeface="Arial" panose="020B0604020202020204" pitchFamily="34" charset="0"/>
              </a:rPr>
              <a:t>Multiple Issuers under profile</a:t>
            </a:r>
          </a:p>
        </p:txBody>
      </p:sp>
      <p:sp>
        <p:nvSpPr>
          <p:cNvPr id="23" name="Isosceles Triangle 22">
            <a:extLst>
              <a:ext uri="{FF2B5EF4-FFF2-40B4-BE49-F238E27FC236}">
                <a16:creationId xmlns:a16="http://schemas.microsoft.com/office/drawing/2014/main" id="{613D1240-C1D2-DDEB-2733-D8730CEE5674}"/>
              </a:ext>
            </a:extLst>
          </p:cNvPr>
          <p:cNvSpPr/>
          <p:nvPr/>
        </p:nvSpPr>
        <p:spPr>
          <a:xfrm rot="5400000">
            <a:off x="5898483" y="3180420"/>
            <a:ext cx="198762" cy="134752"/>
          </a:xfrm>
          <a:prstGeom prst="triangle">
            <a:avLst/>
          </a:prstGeom>
          <a:solidFill>
            <a:srgbClr val="A4B339"/>
          </a:solidFill>
          <a:ln>
            <a:solidFill>
              <a:srgbClr val="A4B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85B0693-7A46-1BD7-0DC5-0DD5DF3B4BBB}"/>
              </a:ext>
            </a:extLst>
          </p:cNvPr>
          <p:cNvCxnSpPr>
            <a:cxnSpLocks/>
          </p:cNvCxnSpPr>
          <p:nvPr/>
        </p:nvCxnSpPr>
        <p:spPr>
          <a:xfrm>
            <a:off x="6147613" y="3392670"/>
            <a:ext cx="45534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7BAAF35-B1E6-06EC-1627-B893FDEB9B1D}"/>
              </a:ext>
            </a:extLst>
          </p:cNvPr>
          <p:cNvSpPr/>
          <p:nvPr/>
        </p:nvSpPr>
        <p:spPr>
          <a:xfrm>
            <a:off x="6096000" y="3438330"/>
            <a:ext cx="4605078" cy="261610"/>
          </a:xfrm>
          <a:prstGeom prst="rect">
            <a:avLst/>
          </a:prstGeom>
          <a:solidFill>
            <a:schemeClr val="accent1">
              <a:lumMod val="20000"/>
              <a:lumOff val="80000"/>
            </a:schemeClr>
          </a:solidFill>
          <a:effectLst>
            <a:outerShdw blurRad="50800" dist="38100" dir="2700000" algn="tl" rotWithShape="0">
              <a:prstClr val="black">
                <a:alpha val="40000"/>
              </a:prstClr>
            </a:outerShdw>
            <a:softEdge rad="31750"/>
          </a:effectLst>
        </p:spPr>
        <p:txBody>
          <a:bodyPr wrap="square">
            <a:spAutoFit/>
          </a:bodyPr>
          <a:lstStyle/>
          <a:p>
            <a:pPr marL="1191" lvl="1"/>
            <a:r>
              <a:rPr lang="en-US" sz="1100" dirty="0">
                <a:latin typeface="Arial" panose="020B0604020202020204" pitchFamily="34" charset="0"/>
                <a:cs typeface="Arial" panose="020B0604020202020204" pitchFamily="34" charset="0"/>
              </a:rPr>
              <a:t>Make sure you have sufficient commitment before issuing a pool(s).</a:t>
            </a:r>
          </a:p>
        </p:txBody>
      </p:sp>
      <p:sp>
        <p:nvSpPr>
          <p:cNvPr id="26" name="Rectangle 25">
            <a:extLst>
              <a:ext uri="{FF2B5EF4-FFF2-40B4-BE49-F238E27FC236}">
                <a16:creationId xmlns:a16="http://schemas.microsoft.com/office/drawing/2014/main" id="{7EF2E146-4501-B735-A449-EC0B909B402B}"/>
              </a:ext>
            </a:extLst>
          </p:cNvPr>
          <p:cNvSpPr/>
          <p:nvPr/>
        </p:nvSpPr>
        <p:spPr>
          <a:xfrm>
            <a:off x="6069872" y="3111599"/>
            <a:ext cx="4213202" cy="276999"/>
          </a:xfrm>
          <a:prstGeom prst="rect">
            <a:avLst/>
          </a:prstGeom>
          <a:noFill/>
          <a:ln>
            <a:noFill/>
          </a:ln>
        </p:spPr>
        <p:txBody>
          <a:bodyPr wrap="square">
            <a:spAutoFit/>
          </a:bodyPr>
          <a:lstStyle/>
          <a:p>
            <a:pPr marL="1191" lvl="1"/>
            <a:r>
              <a:rPr lang="en-US" sz="1200" b="1" dirty="0">
                <a:solidFill>
                  <a:srgbClr val="002060"/>
                </a:solidFill>
                <a:latin typeface="Arial" panose="020B0604020202020204" pitchFamily="34" charset="0"/>
                <a:cs typeface="Arial" panose="020B0604020202020204" pitchFamily="34" charset="0"/>
              </a:rPr>
              <a:t>Sufficient Commitment</a:t>
            </a:r>
          </a:p>
        </p:txBody>
      </p:sp>
      <p:sp>
        <p:nvSpPr>
          <p:cNvPr id="27" name="Isosceles Triangle 26">
            <a:extLst>
              <a:ext uri="{FF2B5EF4-FFF2-40B4-BE49-F238E27FC236}">
                <a16:creationId xmlns:a16="http://schemas.microsoft.com/office/drawing/2014/main" id="{9EB036D4-5E7F-5D9F-2223-2495A555C403}"/>
              </a:ext>
            </a:extLst>
          </p:cNvPr>
          <p:cNvSpPr/>
          <p:nvPr/>
        </p:nvSpPr>
        <p:spPr>
          <a:xfrm rot="5400000">
            <a:off x="5898483" y="4531079"/>
            <a:ext cx="198762" cy="134752"/>
          </a:xfrm>
          <a:prstGeom prst="triangle">
            <a:avLst/>
          </a:prstGeom>
          <a:solidFill>
            <a:srgbClr val="A4B339"/>
          </a:solidFill>
          <a:ln>
            <a:solidFill>
              <a:srgbClr val="A4B3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315BA1CF-2F28-A571-D4EF-83E80B1B760C}"/>
              </a:ext>
            </a:extLst>
          </p:cNvPr>
          <p:cNvCxnSpPr>
            <a:cxnSpLocks/>
          </p:cNvCxnSpPr>
          <p:nvPr/>
        </p:nvCxnSpPr>
        <p:spPr>
          <a:xfrm>
            <a:off x="6147613" y="4743329"/>
            <a:ext cx="455346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D0DCB0-F5C1-33ED-8D86-5EF8B2B8464B}"/>
              </a:ext>
            </a:extLst>
          </p:cNvPr>
          <p:cNvSpPr/>
          <p:nvPr/>
        </p:nvSpPr>
        <p:spPr>
          <a:xfrm>
            <a:off x="6096000" y="4788989"/>
            <a:ext cx="4605078" cy="261610"/>
          </a:xfrm>
          <a:prstGeom prst="rect">
            <a:avLst/>
          </a:prstGeom>
          <a:solidFill>
            <a:schemeClr val="accent1">
              <a:lumMod val="20000"/>
              <a:lumOff val="80000"/>
            </a:schemeClr>
          </a:solidFill>
          <a:effectLst>
            <a:outerShdw blurRad="50800" dist="38100" dir="2700000" algn="tl" rotWithShape="0">
              <a:prstClr val="black">
                <a:alpha val="40000"/>
              </a:prstClr>
            </a:outerShdw>
            <a:softEdge rad="31750"/>
          </a:effectLst>
        </p:spPr>
        <p:txBody>
          <a:bodyPr wrap="square">
            <a:spAutoFit/>
          </a:bodyPr>
          <a:lstStyle/>
          <a:p>
            <a:pPr marL="1191" lvl="1"/>
            <a:r>
              <a:rPr lang="en-US" sz="1100" dirty="0">
                <a:latin typeface="Arial" panose="020B0604020202020204" pitchFamily="34" charset="0"/>
                <a:cs typeface="Arial" panose="020B0604020202020204" pitchFamily="34" charset="0"/>
              </a:rPr>
              <a:t>You are now able to accept TAI pools on the Dashboard. </a:t>
            </a:r>
          </a:p>
        </p:txBody>
      </p:sp>
      <p:sp>
        <p:nvSpPr>
          <p:cNvPr id="30" name="Rectangle 29">
            <a:extLst>
              <a:ext uri="{FF2B5EF4-FFF2-40B4-BE49-F238E27FC236}">
                <a16:creationId xmlns:a16="http://schemas.microsoft.com/office/drawing/2014/main" id="{320F6438-B709-B74B-2ABE-CA70980201AA}"/>
              </a:ext>
            </a:extLst>
          </p:cNvPr>
          <p:cNvSpPr/>
          <p:nvPr/>
        </p:nvSpPr>
        <p:spPr>
          <a:xfrm>
            <a:off x="6069872" y="4462258"/>
            <a:ext cx="4213202" cy="276999"/>
          </a:xfrm>
          <a:prstGeom prst="rect">
            <a:avLst/>
          </a:prstGeom>
          <a:noFill/>
          <a:ln>
            <a:noFill/>
          </a:ln>
        </p:spPr>
        <p:txBody>
          <a:bodyPr wrap="square">
            <a:spAutoFit/>
          </a:bodyPr>
          <a:lstStyle/>
          <a:p>
            <a:pPr marL="1191" lvl="1"/>
            <a:r>
              <a:rPr lang="en-US" sz="1200" b="1" dirty="0">
                <a:solidFill>
                  <a:srgbClr val="002060"/>
                </a:solidFill>
                <a:latin typeface="Arial" panose="020B0604020202020204" pitchFamily="34" charset="0"/>
                <a:cs typeface="Arial" panose="020B0604020202020204" pitchFamily="34" charset="0"/>
              </a:rPr>
              <a:t>TAI/PITT Pool</a:t>
            </a:r>
          </a:p>
        </p:txBody>
      </p:sp>
      <p:sp>
        <p:nvSpPr>
          <p:cNvPr id="4" name="TextBox 3">
            <a:extLst>
              <a:ext uri="{FF2B5EF4-FFF2-40B4-BE49-F238E27FC236}">
                <a16:creationId xmlns:a16="http://schemas.microsoft.com/office/drawing/2014/main" id="{25A6E6CE-19B3-9297-E80F-3428449B2C15}"/>
              </a:ext>
            </a:extLst>
          </p:cNvPr>
          <p:cNvSpPr txBox="1"/>
          <p:nvPr/>
        </p:nvSpPr>
        <p:spPr>
          <a:xfrm>
            <a:off x="503051" y="830510"/>
            <a:ext cx="5368713" cy="307777"/>
          </a:xfrm>
          <a:prstGeom prst="rect">
            <a:avLst/>
          </a:prstGeom>
          <a:noFill/>
        </p:spPr>
        <p:txBody>
          <a:bodyPr wrap="square" rtlCol="0">
            <a:spAutoFit/>
          </a:bodyPr>
          <a:lstStyle/>
          <a:p>
            <a:pPr defTabSz="304815">
              <a:spcBef>
                <a:spcPct val="20000"/>
              </a:spcBef>
              <a:defRPr/>
            </a:pPr>
            <a:r>
              <a:rPr lang="en-US" sz="1400" i="1" dirty="0">
                <a:solidFill>
                  <a:srgbClr val="002060"/>
                </a:solidFill>
                <a:latin typeface="Arial"/>
                <a:cs typeface="Arial"/>
              </a:rPr>
              <a:t>Tips of Issuers creating SFPDM pools</a:t>
            </a:r>
          </a:p>
        </p:txBody>
      </p:sp>
    </p:spTree>
    <p:extLst>
      <p:ext uri="{BB962C8B-B14F-4D97-AF65-F5344CB8AC3E}">
        <p14:creationId xmlns:p14="http://schemas.microsoft.com/office/powerpoint/2010/main" val="301664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452A0E-2A21-405D-BB37-354C7371C740}" type="slidenum">
              <a:rPr lang="en-US" smtClean="0"/>
              <a:pPr/>
              <a:t>9</a:t>
            </a:fld>
            <a:endParaRPr lang="en-US" dirty="0"/>
          </a:p>
        </p:txBody>
      </p:sp>
      <p:sp>
        <p:nvSpPr>
          <p:cNvPr id="5" name="Text Placeholder 4"/>
          <p:cNvSpPr>
            <a:spLocks noGrp="1"/>
          </p:cNvSpPr>
          <p:nvPr>
            <p:ph type="body" sz="quarter" idx="10"/>
          </p:nvPr>
        </p:nvSpPr>
        <p:spPr>
          <a:xfrm>
            <a:off x="351042" y="315258"/>
            <a:ext cx="8159263" cy="441168"/>
          </a:xfrm>
        </p:spPr>
        <p:txBody>
          <a:bodyPr>
            <a:normAutofit/>
          </a:bodyPr>
          <a:lstStyle/>
          <a:p>
            <a:pPr lvl="0"/>
            <a:r>
              <a:rPr lang="en-US" b="1" i="1" dirty="0"/>
              <a:t>Resources &amp; support</a:t>
            </a:r>
            <a:endParaRPr lang="en-US" b="1" i="1" dirty="0">
              <a:solidFill>
                <a:srgbClr val="16214C"/>
              </a:solidFill>
            </a:endParaRPr>
          </a:p>
          <a:p>
            <a:endParaRPr lang="en-US" sz="2400" dirty="0"/>
          </a:p>
        </p:txBody>
      </p:sp>
      <p:grpSp>
        <p:nvGrpSpPr>
          <p:cNvPr id="20" name="Group 19">
            <a:extLst>
              <a:ext uri="{FF2B5EF4-FFF2-40B4-BE49-F238E27FC236}">
                <a16:creationId xmlns:a16="http://schemas.microsoft.com/office/drawing/2014/main" id="{BA7AC182-92BE-8456-AAF7-4C48D0CADE64}"/>
              </a:ext>
            </a:extLst>
          </p:cNvPr>
          <p:cNvGrpSpPr/>
          <p:nvPr/>
        </p:nvGrpSpPr>
        <p:grpSpPr>
          <a:xfrm>
            <a:off x="2976441" y="4617837"/>
            <a:ext cx="3119559" cy="1418155"/>
            <a:chOff x="8510305" y="3203867"/>
            <a:chExt cx="3119559" cy="1418155"/>
          </a:xfrm>
        </p:grpSpPr>
        <p:sp>
          <p:nvSpPr>
            <p:cNvPr id="9" name="Rectangle 8">
              <a:extLst>
                <a:ext uri="{FF2B5EF4-FFF2-40B4-BE49-F238E27FC236}">
                  <a16:creationId xmlns:a16="http://schemas.microsoft.com/office/drawing/2014/main" id="{60E39345-B96E-5217-AA29-49F487CD8E0C}"/>
                </a:ext>
              </a:extLst>
            </p:cNvPr>
            <p:cNvSpPr/>
            <p:nvPr/>
          </p:nvSpPr>
          <p:spPr>
            <a:xfrm>
              <a:off x="8510305" y="4054680"/>
              <a:ext cx="2990945" cy="318100"/>
            </a:xfrm>
            <a:prstGeom prst="rect">
              <a:avLst/>
            </a:prstGeom>
          </p:spPr>
          <p:txBody>
            <a:bodyPr wrap="square" lIns="1828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23">
                <a:defRPr/>
              </a:pPr>
              <a:r>
                <a:rPr lang="en-US" sz="1467" b="1" kern="0">
                  <a:solidFill>
                    <a:srgbClr val="7E0C6E"/>
                  </a:solidFill>
                  <a:latin typeface="Arial" panose="020B0604020202020204"/>
                  <a:cs typeface="Calibri Light" charset="0"/>
                </a:rPr>
                <a:t>Ginnie Mae Customer Support</a:t>
              </a:r>
              <a:endParaRPr lang="en-GB" sz="1467" b="1" kern="0">
                <a:solidFill>
                  <a:srgbClr val="7E0C6E"/>
                </a:solidFill>
                <a:latin typeface="Arial" panose="020B0604020202020204"/>
                <a:cs typeface="Calibri Light" charset="0"/>
              </a:endParaRPr>
            </a:p>
          </p:txBody>
        </p:sp>
        <p:grpSp>
          <p:nvGrpSpPr>
            <p:cNvPr id="10" name="Group 9">
              <a:extLst>
                <a:ext uri="{FF2B5EF4-FFF2-40B4-BE49-F238E27FC236}">
                  <a16:creationId xmlns:a16="http://schemas.microsoft.com/office/drawing/2014/main" id="{0A745C82-9003-B832-B4B9-1942D5A3E009}"/>
                </a:ext>
              </a:extLst>
            </p:cNvPr>
            <p:cNvGrpSpPr>
              <a:grpSpLocks noChangeAspect="1"/>
            </p:cNvGrpSpPr>
            <p:nvPr/>
          </p:nvGrpSpPr>
          <p:grpSpPr>
            <a:xfrm>
              <a:off x="9608953" y="3203867"/>
              <a:ext cx="793648" cy="796914"/>
              <a:chOff x="11106703" y="6178431"/>
              <a:chExt cx="1277783" cy="1283042"/>
            </a:xfrm>
          </p:grpSpPr>
          <p:sp>
            <p:nvSpPr>
              <p:cNvPr id="11" name="Rectangle 10">
                <a:extLst>
                  <a:ext uri="{FF2B5EF4-FFF2-40B4-BE49-F238E27FC236}">
                    <a16:creationId xmlns:a16="http://schemas.microsoft.com/office/drawing/2014/main" id="{BA4F0DB1-E403-F267-0517-1A9BDBEFF656}"/>
                  </a:ext>
                </a:extLst>
              </p:cNvPr>
              <p:cNvSpPr/>
              <p:nvPr/>
            </p:nvSpPr>
            <p:spPr>
              <a:xfrm>
                <a:off x="11106703" y="6178431"/>
                <a:ext cx="1277783" cy="1283042"/>
              </a:xfrm>
              <a:prstGeom prst="rect">
                <a:avLst/>
              </a:prstGeom>
              <a:solidFill>
                <a:srgbClr val="7E0C6E"/>
              </a:solidFill>
              <a:ln w="25400" cap="flat" cmpd="sng" algn="ctr">
                <a:no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23">
                  <a:defRPr/>
                </a:pPr>
                <a:endParaRPr lang="en-US" kern="0" dirty="0">
                  <a:solidFill>
                    <a:prstClr val="white"/>
                  </a:solidFill>
                  <a:latin typeface="Arial" panose="020B0604020202020204"/>
                </a:endParaRPr>
              </a:p>
            </p:txBody>
          </p:sp>
          <p:pic>
            <p:nvPicPr>
              <p:cNvPr id="12" name="Graphic 31" descr="Call center">
                <a:extLst>
                  <a:ext uri="{FF2B5EF4-FFF2-40B4-BE49-F238E27FC236}">
                    <a16:creationId xmlns:a16="http://schemas.microsoft.com/office/drawing/2014/main" id="{9ED6D884-7579-E53B-BD9B-1FB2AEA08D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45243" y="6336690"/>
                <a:ext cx="929246" cy="879488"/>
              </a:xfrm>
              <a:prstGeom prst="rect">
                <a:avLst/>
              </a:prstGeom>
            </p:spPr>
          </p:pic>
        </p:grpSp>
        <p:sp>
          <p:nvSpPr>
            <p:cNvPr id="14" name="TextBox 13">
              <a:extLst>
                <a:ext uri="{FF2B5EF4-FFF2-40B4-BE49-F238E27FC236}">
                  <a16:creationId xmlns:a16="http://schemas.microsoft.com/office/drawing/2014/main" id="{162DC43A-B5EA-7EDB-604C-D85CAF8BC984}"/>
                </a:ext>
              </a:extLst>
            </p:cNvPr>
            <p:cNvSpPr txBox="1"/>
            <p:nvPr/>
          </p:nvSpPr>
          <p:spPr>
            <a:xfrm>
              <a:off x="8527435" y="4314245"/>
              <a:ext cx="3102429" cy="307777"/>
            </a:xfrm>
            <a:prstGeom prst="rect">
              <a:avLst/>
            </a:prstGeom>
            <a:noFill/>
          </p:spPr>
          <p:txBody>
            <a:bodyPr wrap="square">
              <a:spAutoFit/>
            </a:bodyPr>
            <a:lstStyle/>
            <a:p>
              <a:pPr algn="ctr"/>
              <a:r>
                <a:rPr lang="en-US" sz="1400" dirty="0">
                  <a:cs typeface="Arial" panose="020B0604020202020204" pitchFamily="34" charset="0"/>
                </a:rPr>
                <a:t>1-833-466-2435, option </a:t>
              </a:r>
              <a:r>
                <a:rPr lang="en-US" sz="1400" b="1" dirty="0">
                  <a:cs typeface="Arial" panose="020B0604020202020204" pitchFamily="34" charset="0"/>
                </a:rPr>
                <a:t>1 </a:t>
              </a:r>
              <a:endParaRPr lang="en-US" sz="1400" dirty="0"/>
            </a:p>
          </p:txBody>
        </p:sp>
      </p:grpSp>
      <p:grpSp>
        <p:nvGrpSpPr>
          <p:cNvPr id="21" name="Group 20">
            <a:extLst>
              <a:ext uri="{FF2B5EF4-FFF2-40B4-BE49-F238E27FC236}">
                <a16:creationId xmlns:a16="http://schemas.microsoft.com/office/drawing/2014/main" id="{EF4D5729-D524-403C-FFD8-7C5FD48D81C4}"/>
              </a:ext>
            </a:extLst>
          </p:cNvPr>
          <p:cNvGrpSpPr/>
          <p:nvPr/>
        </p:nvGrpSpPr>
        <p:grpSpPr>
          <a:xfrm>
            <a:off x="6115832" y="4639153"/>
            <a:ext cx="3102428" cy="1375522"/>
            <a:chOff x="8682946" y="4745980"/>
            <a:chExt cx="3102428" cy="1375522"/>
          </a:xfrm>
        </p:grpSpPr>
        <p:sp>
          <p:nvSpPr>
            <p:cNvPr id="3" name="TextBox 2"/>
            <p:cNvSpPr txBox="1"/>
            <p:nvPr/>
          </p:nvSpPr>
          <p:spPr>
            <a:xfrm>
              <a:off x="8682946" y="5813725"/>
              <a:ext cx="3102428" cy="307777"/>
            </a:xfrm>
            <a:prstGeom prst="rect">
              <a:avLst/>
            </a:prstGeom>
            <a:noFill/>
          </p:spPr>
          <p:txBody>
            <a:bodyPr wrap="square" rtlCol="0">
              <a:spAutoFit/>
            </a:bodyPr>
            <a:lstStyle/>
            <a:p>
              <a:pPr algn="ctr"/>
              <a:r>
                <a:rPr lang="en-US" sz="1400" u="sng" dirty="0">
                  <a:cs typeface="Arial" panose="020B0604020202020204" pitchFamily="34" charset="0"/>
                  <a:hlinkClick r:id="rId4"/>
                </a:rPr>
                <a:t>ginniemae1@bnymellon.com</a:t>
              </a:r>
              <a:endParaRPr lang="en-US" sz="1400" dirty="0">
                <a:cs typeface="Arial" panose="020B0604020202020204" pitchFamily="34" charset="0"/>
              </a:endParaRPr>
            </a:p>
          </p:txBody>
        </p:sp>
        <p:sp>
          <p:nvSpPr>
            <p:cNvPr id="15" name="Rectangle 14">
              <a:extLst>
                <a:ext uri="{FF2B5EF4-FFF2-40B4-BE49-F238E27FC236}">
                  <a16:creationId xmlns:a16="http://schemas.microsoft.com/office/drawing/2014/main" id="{193FBE83-BDBB-C182-72C2-F8DD1DF10A91}"/>
                </a:ext>
              </a:extLst>
            </p:cNvPr>
            <p:cNvSpPr/>
            <p:nvPr/>
          </p:nvSpPr>
          <p:spPr>
            <a:xfrm>
              <a:off x="8870355" y="5582762"/>
              <a:ext cx="2605030" cy="3181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23">
                <a:defRPr/>
              </a:pPr>
              <a:r>
                <a:rPr lang="en-US" sz="1467" b="1" kern="0" dirty="0">
                  <a:solidFill>
                    <a:srgbClr val="002D6A"/>
                  </a:solidFill>
                  <a:latin typeface="Arial" panose="020B0604020202020204"/>
                  <a:cs typeface="Calibri Light" charset="0"/>
                </a:rPr>
                <a:t>Support Mailboxes</a:t>
              </a:r>
              <a:endParaRPr lang="en-GB" sz="1467" b="1" kern="0" dirty="0">
                <a:solidFill>
                  <a:srgbClr val="002D6A"/>
                </a:solidFill>
                <a:latin typeface="Arial" panose="020B0604020202020204"/>
                <a:cs typeface="Calibri Light" charset="0"/>
              </a:endParaRPr>
            </a:p>
          </p:txBody>
        </p:sp>
        <p:grpSp>
          <p:nvGrpSpPr>
            <p:cNvPr id="17" name="Group 16">
              <a:extLst>
                <a:ext uri="{FF2B5EF4-FFF2-40B4-BE49-F238E27FC236}">
                  <a16:creationId xmlns:a16="http://schemas.microsoft.com/office/drawing/2014/main" id="{9FE8560E-98FB-D409-3778-8242D6158C87}"/>
                </a:ext>
              </a:extLst>
            </p:cNvPr>
            <p:cNvGrpSpPr>
              <a:grpSpLocks noChangeAspect="1"/>
            </p:cNvGrpSpPr>
            <p:nvPr/>
          </p:nvGrpSpPr>
          <p:grpSpPr>
            <a:xfrm>
              <a:off x="9776046" y="4745980"/>
              <a:ext cx="793648" cy="796914"/>
              <a:chOff x="2036165" y="3817378"/>
              <a:chExt cx="851855" cy="855361"/>
            </a:xfrm>
          </p:grpSpPr>
          <p:sp>
            <p:nvSpPr>
              <p:cNvPr id="18" name="Rectangle 17">
                <a:extLst>
                  <a:ext uri="{FF2B5EF4-FFF2-40B4-BE49-F238E27FC236}">
                    <a16:creationId xmlns:a16="http://schemas.microsoft.com/office/drawing/2014/main" id="{4624E012-A0CD-B087-E3C8-BA3FAA32D621}"/>
                  </a:ext>
                </a:extLst>
              </p:cNvPr>
              <p:cNvSpPr/>
              <p:nvPr/>
            </p:nvSpPr>
            <p:spPr>
              <a:xfrm>
                <a:off x="2036165" y="3817378"/>
                <a:ext cx="851855" cy="855361"/>
              </a:xfrm>
              <a:prstGeom prst="rect">
                <a:avLst/>
              </a:prstGeom>
              <a:solidFill>
                <a:srgbClr val="002060"/>
              </a:solidFill>
              <a:ln w="25400" cap="flat" cmpd="sng" algn="ctr">
                <a:noFill/>
                <a:prstDash val="solid"/>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23">
                  <a:defRPr/>
                </a:pPr>
                <a:endParaRPr lang="en-US" kern="0">
                  <a:solidFill>
                    <a:prstClr val="white"/>
                  </a:solidFill>
                  <a:latin typeface="Arial" panose="020B0604020202020204"/>
                </a:endParaRPr>
              </a:p>
            </p:txBody>
          </p:sp>
          <p:pic>
            <p:nvPicPr>
              <p:cNvPr id="19" name="Graphic 35" descr="Open envelope">
                <a:extLst>
                  <a:ext uri="{FF2B5EF4-FFF2-40B4-BE49-F238E27FC236}">
                    <a16:creationId xmlns:a16="http://schemas.microsoft.com/office/drawing/2014/main" id="{77FBDE89-89D5-2DC7-5477-155EF817B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7069" y="3940324"/>
                <a:ext cx="632195" cy="570472"/>
              </a:xfrm>
              <a:prstGeom prst="rect">
                <a:avLst/>
              </a:prstGeom>
            </p:spPr>
          </p:pic>
        </p:grpSp>
      </p:grpSp>
      <p:sp>
        <p:nvSpPr>
          <p:cNvPr id="2" name="TextBox 1">
            <a:extLst>
              <a:ext uri="{FF2B5EF4-FFF2-40B4-BE49-F238E27FC236}">
                <a16:creationId xmlns:a16="http://schemas.microsoft.com/office/drawing/2014/main" id="{B1D21220-A2A1-8706-814B-2175BDAD7E3A}"/>
              </a:ext>
            </a:extLst>
          </p:cNvPr>
          <p:cNvSpPr txBox="1"/>
          <p:nvPr/>
        </p:nvSpPr>
        <p:spPr>
          <a:xfrm>
            <a:off x="804838" y="1986038"/>
            <a:ext cx="9227436" cy="615553"/>
          </a:xfrm>
          <a:prstGeom prst="rect">
            <a:avLst/>
          </a:prstGeom>
          <a:noFill/>
          <a:ln>
            <a:noFill/>
            <a:prstDash val="lgDash"/>
          </a:ln>
        </p:spPr>
        <p:txBody>
          <a:bodyPr wrap="square" rtlCol="0">
            <a:spAutoFit/>
          </a:bodyPr>
          <a:lstStyle/>
          <a:p>
            <a:pPr>
              <a:spcBef>
                <a:spcPts val="600"/>
              </a:spcBef>
            </a:pPr>
            <a:r>
              <a:rPr lang="en-US" b="1" dirty="0">
                <a:cs typeface="Arial" panose="020B0604020202020204" pitchFamily="34" charset="0"/>
              </a:rPr>
              <a:t>SFPDM User Manual </a:t>
            </a:r>
            <a:r>
              <a:rPr lang="en-US" sz="1600" u="sng" dirty="0">
                <a:hlinkClick r:id="rId7"/>
              </a:rPr>
              <a:t>https://www.ginniemae.gov/issuers/issuer_training/Tools%20and%20Resources/sfpdm_user_manual.pdf</a:t>
            </a:r>
            <a:r>
              <a:rPr lang="en-US" sz="1600" u="sng" dirty="0"/>
              <a:t> </a:t>
            </a:r>
            <a:endParaRPr lang="en-US" sz="1600" dirty="0"/>
          </a:p>
        </p:txBody>
      </p:sp>
      <p:sp>
        <p:nvSpPr>
          <p:cNvPr id="6" name="Freeform 88">
            <a:extLst>
              <a:ext uri="{FF2B5EF4-FFF2-40B4-BE49-F238E27FC236}">
                <a16:creationId xmlns:a16="http://schemas.microsoft.com/office/drawing/2014/main" id="{55A89FA7-FC88-6B86-919B-2707F53980FD}"/>
              </a:ext>
            </a:extLst>
          </p:cNvPr>
          <p:cNvSpPr>
            <a:spLocks noChangeAspect="1" noEditPoints="1"/>
          </p:cNvSpPr>
          <p:nvPr/>
        </p:nvSpPr>
        <p:spPr bwMode="auto">
          <a:xfrm>
            <a:off x="468522" y="2072995"/>
            <a:ext cx="336316" cy="33631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7E0C6E"/>
          </a:solidFill>
          <a:ln>
            <a:noFill/>
          </a:ln>
        </p:spPr>
        <p:txBody>
          <a:bodyPr vert="horz" wrap="square" lIns="60960" tIns="30480" rIns="60960" bIns="30480" numCol="1" anchor="t" anchorCtr="0" compatLnSpc="1">
            <a:prstTxWarp prst="textNoShape">
              <a:avLst/>
            </a:prstTxWarp>
          </a:bodyPr>
          <a:lstStyle/>
          <a:p>
            <a:pPr defTabSz="609630"/>
            <a:endParaRPr lang="en-GB" sz="1200">
              <a:solidFill>
                <a:srgbClr val="002D6A"/>
              </a:solidFill>
              <a:latin typeface="Arial" panose="020B0604020202020204"/>
            </a:endParaRPr>
          </a:p>
        </p:txBody>
      </p:sp>
      <p:sp>
        <p:nvSpPr>
          <p:cNvPr id="7" name="TextBox 6">
            <a:extLst>
              <a:ext uri="{FF2B5EF4-FFF2-40B4-BE49-F238E27FC236}">
                <a16:creationId xmlns:a16="http://schemas.microsoft.com/office/drawing/2014/main" id="{E16BE410-967C-C397-6809-9CB56036E155}"/>
              </a:ext>
            </a:extLst>
          </p:cNvPr>
          <p:cNvSpPr txBox="1"/>
          <p:nvPr/>
        </p:nvSpPr>
        <p:spPr>
          <a:xfrm>
            <a:off x="804838" y="2982998"/>
            <a:ext cx="8870383" cy="692497"/>
          </a:xfrm>
          <a:prstGeom prst="rect">
            <a:avLst/>
          </a:prstGeom>
          <a:noFill/>
          <a:ln>
            <a:noFill/>
            <a:prstDash val="lgDash"/>
          </a:ln>
        </p:spPr>
        <p:txBody>
          <a:bodyPr wrap="square" rtlCol="0">
            <a:spAutoFit/>
          </a:bodyPr>
          <a:lstStyle/>
          <a:p>
            <a:pPr>
              <a:spcBef>
                <a:spcPts val="600"/>
              </a:spcBef>
            </a:pPr>
            <a:r>
              <a:rPr lang="en-US" b="1" dirty="0">
                <a:cs typeface="Arial" panose="020B0604020202020204" pitchFamily="34" charset="0"/>
              </a:rPr>
              <a:t>SFPDM QRC’s</a:t>
            </a:r>
          </a:p>
          <a:p>
            <a:pPr>
              <a:spcBef>
                <a:spcPts val="600"/>
              </a:spcBef>
            </a:pPr>
            <a:r>
              <a:rPr lang="en-US" sz="1600" u="sng" dirty="0">
                <a:hlinkClick r:id="rId8"/>
              </a:rPr>
              <a:t>https://www.ginniemae.gov/issuers/issuer_training/pages/qrcs.aspx</a:t>
            </a:r>
            <a:r>
              <a:rPr lang="en-US" sz="1600" u="sng" dirty="0"/>
              <a:t> </a:t>
            </a:r>
            <a:endParaRPr lang="en-US" sz="1600" dirty="0"/>
          </a:p>
        </p:txBody>
      </p:sp>
      <p:sp>
        <p:nvSpPr>
          <p:cNvPr id="8" name="Freeform 88">
            <a:extLst>
              <a:ext uri="{FF2B5EF4-FFF2-40B4-BE49-F238E27FC236}">
                <a16:creationId xmlns:a16="http://schemas.microsoft.com/office/drawing/2014/main" id="{3B6408F2-70B3-8F14-35CC-E7E26FB86B29}"/>
              </a:ext>
            </a:extLst>
          </p:cNvPr>
          <p:cNvSpPr>
            <a:spLocks noChangeAspect="1" noEditPoints="1"/>
          </p:cNvSpPr>
          <p:nvPr/>
        </p:nvSpPr>
        <p:spPr bwMode="auto">
          <a:xfrm>
            <a:off x="468522" y="3069955"/>
            <a:ext cx="336316" cy="33631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7E0C6E"/>
          </a:solidFill>
          <a:ln>
            <a:noFill/>
          </a:ln>
        </p:spPr>
        <p:txBody>
          <a:bodyPr vert="horz" wrap="square" lIns="60960" tIns="30480" rIns="60960" bIns="30480" numCol="1" anchor="t" anchorCtr="0" compatLnSpc="1">
            <a:prstTxWarp prst="textNoShape">
              <a:avLst/>
            </a:prstTxWarp>
          </a:bodyPr>
          <a:lstStyle/>
          <a:p>
            <a:pPr defTabSz="609630"/>
            <a:endParaRPr lang="en-GB" sz="1200">
              <a:solidFill>
                <a:srgbClr val="002D6A"/>
              </a:solidFill>
              <a:latin typeface="Arial" panose="020B0604020202020204"/>
            </a:endParaRPr>
          </a:p>
        </p:txBody>
      </p:sp>
      <p:sp>
        <p:nvSpPr>
          <p:cNvPr id="13" name="TextBox 12">
            <a:extLst>
              <a:ext uri="{FF2B5EF4-FFF2-40B4-BE49-F238E27FC236}">
                <a16:creationId xmlns:a16="http://schemas.microsoft.com/office/drawing/2014/main" id="{F3A931C3-AE71-5EEA-2F13-12C7B91139F0}"/>
              </a:ext>
            </a:extLst>
          </p:cNvPr>
          <p:cNvSpPr txBox="1"/>
          <p:nvPr/>
        </p:nvSpPr>
        <p:spPr>
          <a:xfrm>
            <a:off x="804838" y="1077058"/>
            <a:ext cx="9227436" cy="615553"/>
          </a:xfrm>
          <a:prstGeom prst="rect">
            <a:avLst/>
          </a:prstGeom>
          <a:noFill/>
          <a:ln>
            <a:noFill/>
            <a:prstDash val="lgDash"/>
          </a:ln>
        </p:spPr>
        <p:txBody>
          <a:bodyPr wrap="square" rtlCol="0">
            <a:spAutoFit/>
          </a:bodyPr>
          <a:lstStyle/>
          <a:p>
            <a:pPr>
              <a:spcBef>
                <a:spcPts val="600"/>
              </a:spcBef>
            </a:pPr>
            <a:r>
              <a:rPr lang="en-US" b="1" dirty="0">
                <a:cs typeface="Arial" panose="020B0604020202020204" pitchFamily="34" charset="0"/>
              </a:rPr>
              <a:t>GinnieMae MBS Guide </a:t>
            </a:r>
            <a:r>
              <a:rPr lang="en-US" sz="1600" u="sng" dirty="0">
                <a:hlinkClick r:id="rId9"/>
              </a:rPr>
              <a:t>https://www.ginniemae.gov/issuers/program_guidelines/MBSGuideLib/Chapter_26.pdf#search=M%20AT</a:t>
            </a:r>
            <a:r>
              <a:rPr lang="en-US" sz="1600" u="sng" dirty="0"/>
              <a:t> </a:t>
            </a:r>
            <a:endParaRPr lang="en-US" sz="1600" dirty="0"/>
          </a:p>
        </p:txBody>
      </p:sp>
      <p:sp>
        <p:nvSpPr>
          <p:cNvPr id="16" name="Freeform 88">
            <a:extLst>
              <a:ext uri="{FF2B5EF4-FFF2-40B4-BE49-F238E27FC236}">
                <a16:creationId xmlns:a16="http://schemas.microsoft.com/office/drawing/2014/main" id="{B6FDE457-6D90-8682-568B-979AFF86A9FE}"/>
              </a:ext>
            </a:extLst>
          </p:cNvPr>
          <p:cNvSpPr>
            <a:spLocks noChangeAspect="1" noEditPoints="1"/>
          </p:cNvSpPr>
          <p:nvPr/>
        </p:nvSpPr>
        <p:spPr bwMode="auto">
          <a:xfrm>
            <a:off x="468522" y="1164015"/>
            <a:ext cx="336316" cy="33631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7E0C6E"/>
          </a:solidFill>
          <a:ln>
            <a:noFill/>
          </a:ln>
        </p:spPr>
        <p:txBody>
          <a:bodyPr vert="horz" wrap="square" lIns="60960" tIns="30480" rIns="60960" bIns="30480" numCol="1" anchor="t" anchorCtr="0" compatLnSpc="1">
            <a:prstTxWarp prst="textNoShape">
              <a:avLst/>
            </a:prstTxWarp>
          </a:bodyPr>
          <a:lstStyle/>
          <a:p>
            <a:pPr defTabSz="609630"/>
            <a:endParaRPr lang="en-GB" sz="1200">
              <a:solidFill>
                <a:srgbClr val="002D6A"/>
              </a:solidFill>
              <a:latin typeface="Arial" panose="020B0604020202020204"/>
            </a:endParaRPr>
          </a:p>
        </p:txBody>
      </p:sp>
    </p:spTree>
    <p:extLst>
      <p:ext uri="{BB962C8B-B14F-4D97-AF65-F5344CB8AC3E}">
        <p14:creationId xmlns:p14="http://schemas.microsoft.com/office/powerpoint/2010/main" val="2043827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a95661f37b548c0a835b74df6168878 xmlns="de691e59-5010-4ecb-9782-7a5fcd7f2ee7" xsi:nil="true"/>
    <Audience xmlns="2ba87f05-5005-43c2-a04a-40da95369251">Single Family Issuers</Audience>
    <Publish_x0020_Date xmlns="2ba87f05-5005-43c2-a04a-40da95369251">2023-05-11T04:00:00+00:00</Publish_x0020_Date>
    <TaxCatchAll xmlns="de691e59-5010-4ecb-9782-7a5fcd7f2ee7"/>
    <o81b1297f8ea44c4a1a18434f1b1b8c1 xmlns="de691e59-5010-4ecb-9782-7a5fcd7f2ee7" xsi:nil="true"/>
    <_dlc_DocId xmlns="de691e59-5010-4ecb-9782-7a5fcd7f2ee7">AZS6SFW4AK2Z-1993427224-157</_dlc_DocId>
    <_dlc_DocIdUrl xmlns="de691e59-5010-4ecb-9782-7a5fcd7f2ee7">
      <Url>https://cms.ginniemae.gov/issuers/issuer_training/_layouts/15/DocIdRedir.aspx?ID=AZS6SFW4AK2Z-1993427224-157</Url>
      <Description>AZS6SFW4AK2Z-1993427224-157</Description>
    </_dlc_DocIdUrl>
    <Training_x0020_Category xmlns="2ba87f05-5005-43c2-a04a-40da95369251">SINGLE FAMILY TRAINING PRESENTATIONS</Training_x0020_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Training Presentation" ma:contentTypeID="0x01010034C8BC046AACC541B2BF11A0E538DF9C0034F9408F9E544B459ACBD01D777B2A28" ma:contentTypeVersion="11" ma:contentTypeDescription="" ma:contentTypeScope="" ma:versionID="e4c88aca0290e7c6095fd97a23abdbd2">
  <xsd:schema xmlns:xsd="http://www.w3.org/2001/XMLSchema" xmlns:xs="http://www.w3.org/2001/XMLSchema" xmlns:p="http://schemas.microsoft.com/office/2006/metadata/properties" xmlns:ns2="2ba87f05-5005-43c2-a04a-40da95369251" xmlns:ns3="de691e59-5010-4ecb-9782-7a5fcd7f2ee7" targetNamespace="http://schemas.microsoft.com/office/2006/metadata/properties" ma:root="true" ma:fieldsID="6400db13ea06e50d1d56ced61b9e96e5" ns2:_="" ns3:_="">
    <xsd:import namespace="2ba87f05-5005-43c2-a04a-40da95369251"/>
    <xsd:import namespace="de691e59-5010-4ecb-9782-7a5fcd7f2ee7"/>
    <xsd:element name="properties">
      <xsd:complexType>
        <xsd:sequence>
          <xsd:element name="documentManagement">
            <xsd:complexType>
              <xsd:all>
                <xsd:element ref="ns2:Training_x0020_Category"/>
                <xsd:element ref="ns2:Audience"/>
                <xsd:element ref="ns2:Publish_x0020_Date"/>
                <xsd:element ref="ns3:TaxCatchAll" minOccurs="0"/>
                <xsd:element ref="ns3:TaxCatchAllLabel" minOccurs="0"/>
                <xsd:element ref="ns3:o81b1297f8ea44c4a1a18434f1b1b8c1" minOccurs="0"/>
                <xsd:element ref="ns3:fa95661f37b548c0a835b74df6168878"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87f05-5005-43c2-a04a-40da95369251" elementFormDefault="qualified">
    <xsd:import namespace="http://schemas.microsoft.com/office/2006/documentManagement/types"/>
    <xsd:import namespace="http://schemas.microsoft.com/office/infopath/2007/PartnerControls"/>
    <xsd:element name="Training_x0020_Category" ma:index="2" ma:displayName="Training Category" ma:default="GENERAL TRAINING PRESENTATIONS" ma:format="Dropdown" ma:internalName="Training_x0020_Category" ma:readOnly="false">
      <xsd:simpleType>
        <xsd:restriction base="dms:Choice">
          <xsd:enumeration value="GENERAL TRAINING PRESENTATIONS"/>
          <xsd:enumeration value="SINGLE FAMILY TRAINING PRESENTATIONS"/>
          <xsd:enumeration value="MULTIFAMILY ISSUER TRAINING PRESENTATIONS"/>
          <xsd:enumeration value="MGM ONBOARDING TRAINING RECORDINGS"/>
          <xsd:enumeration value="TRAINING RECORDINGS"/>
          <xsd:enumeration value="OUTREACH CALL OVERVIEWS"/>
        </xsd:restriction>
      </xsd:simpleType>
    </xsd:element>
    <xsd:element name="Audience" ma:index="3" ma:displayName="Audience" ma:default="Everyone" ma:format="Dropdown" ma:internalName="Audience" ma:readOnly="false">
      <xsd:simpleType>
        <xsd:restriction base="dms:Choice">
          <xsd:enumeration value="Everyone"/>
          <xsd:enumeration value="All MGM Users"/>
          <xsd:enumeration value="Organization Administrators"/>
          <xsd:enumeration value="Multifamily Issuers"/>
          <xsd:enumeration value="Depositors"/>
          <xsd:enumeration value="Single Family Issuers"/>
          <xsd:enumeration value="Single Family Issuers and Vendors"/>
          <xsd:enumeration value="Single Family / Multifamily"/>
          <xsd:enumeration value="Issuers / Document Custodians"/>
        </xsd:restriction>
      </xsd:simpleType>
    </xsd:element>
    <xsd:element name="Publish_x0020_Date" ma:index="4" ma:displayName="Publish Date" ma:default="[today]" ma:format="DateOnly" ma:internalName="Publish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e691e59-5010-4ecb-9782-7a5fcd7f2ee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108a1cb-49b2-4356-ba49-6f5b0766f656}" ma:internalName="TaxCatchAll" ma:readOnly="false" ma:showField="CatchAllData" ma:web="de691e59-5010-4ecb-9782-7a5fcd7f2ee7">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8108a1cb-49b2-4356-ba49-6f5b0766f656}" ma:internalName="TaxCatchAllLabel" ma:readOnly="true" ma:showField="CatchAllDataLabel" ma:web="de691e59-5010-4ecb-9782-7a5fcd7f2ee7">
      <xsd:complexType>
        <xsd:complexContent>
          <xsd:extension base="dms:MultiChoiceLookup">
            <xsd:sequence>
              <xsd:element name="Value" type="dms:Lookup" maxOccurs="unbounded" minOccurs="0" nillable="true"/>
            </xsd:sequence>
          </xsd:extension>
        </xsd:complexContent>
      </xsd:complexType>
    </xsd:element>
    <xsd:element name="o81b1297f8ea44c4a1a18434f1b1b8c1" ma:index="10" nillable="true" ma:displayName="Document Type_2" ma:hidden="true" ma:internalName="o81b1297f8ea44c4a1a18434f1b1b8c1" ma:readOnly="false">
      <xsd:simpleType>
        <xsd:restriction base="dms:Note"/>
      </xsd:simpleType>
    </xsd:element>
    <xsd:element name="fa95661f37b548c0a835b74df6168878" ma:index="11" nillable="true" ma:displayName="User Group_1" ma:hidden="true" ma:internalName="fa95661f37b548c0a835b74df6168878" ma:readOnly="false">
      <xsd:simpleType>
        <xsd:restriction base="dms:Note"/>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opic"/>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2157B5-EF8A-463E-8AD4-6C2231C61592}"/>
</file>

<file path=customXml/itemProps2.xml><?xml version="1.0" encoding="utf-8"?>
<ds:datastoreItem xmlns:ds="http://schemas.openxmlformats.org/officeDocument/2006/customXml" ds:itemID="{509769B4-A5B1-4F05-95B9-5BA26211CD20}"/>
</file>

<file path=customXml/itemProps3.xml><?xml version="1.0" encoding="utf-8"?>
<ds:datastoreItem xmlns:ds="http://schemas.openxmlformats.org/officeDocument/2006/customXml" ds:itemID="{EB4DCDA6-4315-4CC9-AE39-35509E5F697C}"/>
</file>

<file path=customXml/itemProps4.xml><?xml version="1.0" encoding="utf-8"?>
<ds:datastoreItem xmlns:ds="http://schemas.openxmlformats.org/officeDocument/2006/customXml" ds:itemID="{683E3794-C7E6-477D-B34D-63D56BD08DC4}"/>
</file>

<file path=docProps/app.xml><?xml version="1.0" encoding="utf-8"?>
<Properties xmlns="http://schemas.openxmlformats.org/officeDocument/2006/extended-properties" xmlns:vt="http://schemas.openxmlformats.org/officeDocument/2006/docPropsVTypes">
  <TotalTime>3760</TotalTime>
  <Words>738</Words>
  <Application>Microsoft Office PowerPoint</Application>
  <PresentationFormat>Widescreen</PresentationFormat>
  <Paragraphs>76</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BNYM-GDS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Issuing ARM Pools in SFPDM</dc:title>
  <dc:creator>Touhid.Ali@bnymellon.com</dc:creator>
  <cp:lastModifiedBy>Just-Buddy, Tesheka R</cp:lastModifiedBy>
  <cp:revision>48</cp:revision>
  <dcterms:created xsi:type="dcterms:W3CDTF">2021-08-19T14:23:42Z</dcterms:created>
  <dcterms:modified xsi:type="dcterms:W3CDTF">2023-05-11T18:25:08Z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989e87-1826-4595-8085-9c11e7f9468e_Enabled">
    <vt:lpwstr>true</vt:lpwstr>
  </property>
  <property fmtid="{D5CDD505-2E9C-101B-9397-08002B2CF9AE}" pid="3" name="MSIP_Label_24989e87-1826-4595-8085-9c11e7f9468e_SetDate">
    <vt:lpwstr>2023-03-20T18:53:21Z</vt:lpwstr>
  </property>
  <property fmtid="{D5CDD505-2E9C-101B-9397-08002B2CF9AE}" pid="4" name="MSIP_Label_24989e87-1826-4595-8085-9c11e7f9468e_Method">
    <vt:lpwstr>Privileged</vt:lpwstr>
  </property>
  <property fmtid="{D5CDD505-2E9C-101B-9397-08002B2CF9AE}" pid="5" name="MSIP_Label_24989e87-1826-4595-8085-9c11e7f9468e_Name">
    <vt:lpwstr>Internal Use Only</vt:lpwstr>
  </property>
  <property fmtid="{D5CDD505-2E9C-101B-9397-08002B2CF9AE}" pid="6" name="MSIP_Label_24989e87-1826-4595-8085-9c11e7f9468e_SiteId">
    <vt:lpwstr>106bdeea-f616-4dfc-bc1d-6cbbf45e2011</vt:lpwstr>
  </property>
  <property fmtid="{D5CDD505-2E9C-101B-9397-08002B2CF9AE}" pid="7" name="MSIP_Label_24989e87-1826-4595-8085-9c11e7f9468e_ActionId">
    <vt:lpwstr>7f6ec9c6-ead3-4f38-8752-8fbb46cb57bc</vt:lpwstr>
  </property>
  <property fmtid="{D5CDD505-2E9C-101B-9397-08002B2CF9AE}" pid="8" name="MSIP_Label_24989e87-1826-4595-8085-9c11e7f9468e_ContentBits">
    <vt:lpwstr>0</vt:lpwstr>
  </property>
  <property fmtid="{D5CDD505-2E9C-101B-9397-08002B2CF9AE}" pid="9" name="ContentTypeId">
    <vt:lpwstr>0x01010034C8BC046AACC541B2BF11A0E538DF9C0034F9408F9E544B459ACBD01D777B2A28</vt:lpwstr>
  </property>
  <property fmtid="{D5CDD505-2E9C-101B-9397-08002B2CF9AE}" pid="10" name="_dlc_DocIdItemGuid">
    <vt:lpwstr>2a700c4b-fb69-4909-8fa0-aab98857120c</vt:lpwstr>
  </property>
</Properties>
</file>